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63" r:id="rId2"/>
    <p:sldId id="256" r:id="rId3"/>
    <p:sldId id="288" r:id="rId4"/>
    <p:sldId id="294" r:id="rId5"/>
    <p:sldId id="283" r:id="rId6"/>
    <p:sldId id="284" r:id="rId7"/>
    <p:sldId id="279" r:id="rId8"/>
    <p:sldId id="285" r:id="rId9"/>
    <p:sldId id="264" r:id="rId10"/>
    <p:sldId id="276" r:id="rId11"/>
    <p:sldId id="265" r:id="rId12"/>
    <p:sldId id="258" r:id="rId13"/>
    <p:sldId id="260" r:id="rId14"/>
    <p:sldId id="261" r:id="rId15"/>
    <p:sldId id="301" r:id="rId16"/>
    <p:sldId id="266" r:id="rId17"/>
    <p:sldId id="277" r:id="rId18"/>
    <p:sldId id="267" r:id="rId19"/>
    <p:sldId id="259" r:id="rId20"/>
    <p:sldId id="292" r:id="rId21"/>
    <p:sldId id="268" r:id="rId22"/>
    <p:sldId id="295" r:id="rId23"/>
    <p:sldId id="296" r:id="rId24"/>
    <p:sldId id="297" r:id="rId25"/>
    <p:sldId id="298" r:id="rId26"/>
    <p:sldId id="299" r:id="rId27"/>
    <p:sldId id="289" r:id="rId28"/>
    <p:sldId id="293" r:id="rId29"/>
    <p:sldId id="290" r:id="rId30"/>
    <p:sldId id="291" r:id="rId31"/>
    <p:sldId id="300" r:id="rId32"/>
  </p:sldIdLst>
  <p:sldSz cx="12192000" cy="6858000"/>
  <p:notesSz cx="6858000" cy="9144000"/>
  <p:embeddedFontLst>
    <p:embeddedFont>
      <p:font typeface="나눔고딕" panose="020D0604000000000000" pitchFamily="50" charset="-127"/>
      <p:regular r:id="rId34"/>
      <p:bold r:id="rId35"/>
    </p:embeddedFont>
    <p:embeddedFont>
      <p:font typeface="나눔고딕 ExtraBold" panose="020D0904000000000000" pitchFamily="50" charset="-127"/>
      <p:bold r:id="rId36"/>
    </p:embeddedFont>
    <p:embeddedFont>
      <p:font typeface="나눔고딕 Light" panose="020D0904000000000000" pitchFamily="50" charset="-127"/>
      <p:regular r:id="rId37"/>
    </p:embeddedFont>
    <p:embeddedFont>
      <p:font typeface="나눔바른고딕 Light" panose="020B0603020101020101" pitchFamily="50" charset="-127"/>
      <p:regular r:id="rId38"/>
    </p:embeddedFont>
    <p:embeddedFont>
      <p:font typeface="나눔손글씨 붓" panose="03060600000000000000" pitchFamily="66" charset="-127"/>
      <p:regular r:id="rId39"/>
    </p:embeddedFont>
    <p:embeddedFont>
      <p:font typeface="나눔스퀘어 Bold" panose="020B0600000101010101" pitchFamily="50" charset="-127"/>
      <p:bold r:id="rId40"/>
    </p:embeddedFont>
    <p:embeddedFont>
      <p:font typeface="나눔스퀘어 Light" panose="020B0600000101010101" pitchFamily="50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BDD"/>
    <a:srgbClr val="70AD47"/>
    <a:srgbClr val="4472C4"/>
    <a:srgbClr val="E4F6B8"/>
    <a:srgbClr val="E0F5AD"/>
    <a:srgbClr val="EDF9CF"/>
    <a:srgbClr val="C9EE6C"/>
    <a:srgbClr val="9DC3E6"/>
    <a:srgbClr val="FF00FF"/>
    <a:srgbClr val="FF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78422" autoAdjust="0"/>
  </p:normalViewPr>
  <p:slideViewPr>
    <p:cSldViewPr snapToGrid="0">
      <p:cViewPr varScale="1">
        <p:scale>
          <a:sx n="91" d="100"/>
          <a:sy n="91" d="100"/>
        </p:scale>
        <p:origin x="70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pPr>
            <a:r>
              <a:rPr lang="ko-KR" sz="4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힐링게임의 필요성</a:t>
            </a:r>
            <a:endParaRPr lang="en-US" sz="4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응답률(%)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Light" panose="020D0904000000000000" pitchFamily="34" charset="-127"/>
                    <a:ea typeface="나눔고딕 Light" panose="020D0904000000000000" pitchFamily="34" charset="-127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반드시 필요하다</c:v>
                </c:pt>
                <c:pt idx="1">
                  <c:v>다소 필요하다</c:v>
                </c:pt>
                <c:pt idx="2">
                  <c:v>보통이다</c:v>
                </c:pt>
                <c:pt idx="3">
                  <c:v>거의 필요하지 않다</c:v>
                </c:pt>
                <c:pt idx="4">
                  <c:v>전혀 필요하지 않다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56</c:v>
                </c:pt>
                <c:pt idx="2">
                  <c:v>18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4-473E-9032-BD6DA059A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9777688"/>
        <c:axId val="219778080"/>
      </c:barChart>
      <c:catAx>
        <c:axId val="219777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34" charset="-127"/>
                <a:ea typeface="나눔고딕 Light" panose="020D0904000000000000" pitchFamily="34" charset="-127"/>
                <a:cs typeface="+mn-cs"/>
              </a:defRPr>
            </a:pPr>
            <a:endParaRPr lang="en-US"/>
          </a:p>
        </c:txPr>
        <c:crossAx val="219778080"/>
        <c:crosses val="autoZero"/>
        <c:auto val="1"/>
        <c:lblAlgn val="ctr"/>
        <c:lblOffset val="100"/>
        <c:noMultiLvlLbl val="0"/>
      </c:catAx>
      <c:valAx>
        <c:axId val="21977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34" charset="-127"/>
                <a:ea typeface="나눔고딕 Light" panose="020D0904000000000000" pitchFamily="34" charset="-127"/>
                <a:cs typeface="+mn-cs"/>
              </a:defRPr>
            </a:pPr>
            <a:endParaRPr lang="en-US"/>
          </a:p>
        </c:txPr>
        <c:crossAx val="219777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34" charset="-127"/>
              <a:ea typeface="나눔고딕 Light" panose="020D0904000000000000" pitchFamily="34" charset="-127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고딕 Light" panose="020D0904000000000000" pitchFamily="34" charset="-127"/>
          <a:ea typeface="나눔고딕 Light" panose="020D0904000000000000" pitchFamily="34" charset="-12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EFC4E-E0A8-4D9D-83F6-68C36D952CE5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C85A8-8DE3-4544-9445-116F86C4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E’motion </a:t>
            </a:r>
            <a:r>
              <a:rPr lang="ko-KR" altLang="en-US" dirty="0"/>
              <a:t>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EMOTION</a:t>
            </a:r>
            <a:r>
              <a:rPr lang="ko-KR" altLang="en-US" dirty="0"/>
              <a:t>에 대해 간단히 설명해드리겠습니다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24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게임 플레이</a:t>
            </a:r>
            <a:endParaRPr lang="en-US" altLang="ko-KR" dirty="0"/>
          </a:p>
          <a:p>
            <a:r>
              <a:rPr lang="ko-KR" altLang="en-US" dirty="0"/>
              <a:t>게임의 플레이는 이렇습니다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게임을 시작할</a:t>
            </a:r>
            <a:r>
              <a:rPr lang="ko-KR" altLang="en-US" baseline="0" dirty="0"/>
              <a:t> 때 플레이어는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아이비</a:t>
            </a:r>
            <a:r>
              <a:rPr lang="en-US" altLang="ko-KR" baseline="0" dirty="0"/>
              <a:t>”</a:t>
            </a:r>
            <a:r>
              <a:rPr lang="ko-KR" altLang="en-US" baseline="0" dirty="0"/>
              <a:t>라는 캐릭터를 만나게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캐릭터는 플레이어를 처음부터 끝까지 이끌어주고 정서적인 친구가 되어줍니다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79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이후 플레이어는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아이비</a:t>
            </a:r>
            <a:r>
              <a:rPr lang="en-US" altLang="ko-KR" baseline="0" dirty="0"/>
              <a:t>”</a:t>
            </a:r>
            <a:r>
              <a:rPr lang="ko-KR" altLang="en-US" baseline="0" dirty="0"/>
              <a:t>와 함께 돌아다니며 </a:t>
            </a:r>
            <a:r>
              <a:rPr lang="en-US" altLang="ko-KR" baseline="0" dirty="0"/>
              <a:t>(</a:t>
            </a:r>
            <a:r>
              <a:rPr lang="ko-KR" altLang="en-US" baseline="0" dirty="0"/>
              <a:t>고양이를 사거나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친구를 사귀는</a:t>
            </a:r>
            <a:r>
              <a:rPr lang="en-US" altLang="ko-KR" baseline="0" dirty="0"/>
              <a:t>)</a:t>
            </a:r>
            <a:r>
              <a:rPr lang="ko-KR" altLang="en-US" baseline="0" dirty="0"/>
              <a:t>다양한 행동을 하게 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이러한 행동들은 앞으로 플레이어가 겪게 될 사건과 깊은 연관성을 띄고 있어 플레이어에게 필요한 경험이 무엇인지 파악하고 실행하며 플레이어는 정서적 성장을 하게 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플레이어의 성격에 따라 다른 스토리가 나올 수 있고 매번 새로운 환경을 경험할 후 있는 것입니다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02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플레이 화면은 간단합니다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시작화면을 넘기자 마자 플레이 그라운드가 보이고 이동과 상호작용 키가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게임을 진행하면서 다양한 질문을 듣고 대답할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그때마다 플레이어에게 선택할 수 있도록 화면을 띄워 줍니다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79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모험 게임은 정해진 스토리를 따라가며 목표에 </a:t>
            </a:r>
            <a:r>
              <a:rPr lang="ko-KR" altLang="en-US" dirty="0" err="1"/>
              <a:t>도달하는것에</a:t>
            </a:r>
            <a:r>
              <a:rPr lang="ko-KR" altLang="en-US" dirty="0"/>
              <a:t> 그쳤습니다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저희의 게임은 </a:t>
            </a:r>
            <a:r>
              <a:rPr lang="ko-KR" altLang="en-US" dirty="0" err="1"/>
              <a:t>만든이</a:t>
            </a:r>
            <a:r>
              <a:rPr lang="ko-KR" altLang="en-US" dirty="0"/>
              <a:t> 들도 예측할 수 없는 다양한 스토리를 구현해 낼 수 </a:t>
            </a:r>
            <a:r>
              <a:rPr lang="ko-KR" altLang="en-US" dirty="0" err="1"/>
              <a:t>있고목표지점이</a:t>
            </a:r>
            <a:r>
              <a:rPr lang="ko-KR" altLang="en-US" dirty="0"/>
              <a:t> 따로 없어 지속적으로 플레이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47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기능을 구현하기 위해 저희는 노드 시스템을 적용하였습니다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노드란</a:t>
            </a:r>
            <a:r>
              <a:rPr lang="ko-KR" altLang="en-US" dirty="0"/>
              <a:t> 것은 게임에서 발생하는 작업의 대부분을 객체화 시켜 나누어 놓은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노드가 실행될 때 마다 </a:t>
            </a:r>
            <a:r>
              <a:rPr lang="ko-KR" altLang="en-US" dirty="0" err="1"/>
              <a:t>맵이</a:t>
            </a:r>
            <a:r>
              <a:rPr lang="ko-KR" altLang="en-US" dirty="0"/>
              <a:t> 전환되거나 사건이 벌어집니다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노드들의 실행은 </a:t>
            </a:r>
            <a:r>
              <a:rPr lang="ko-KR" altLang="en-US" dirty="0" err="1"/>
              <a:t>노드매니저가</a:t>
            </a:r>
            <a:r>
              <a:rPr lang="ko-KR" altLang="en-US" dirty="0"/>
              <a:t> 관리하고있는데요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메니저는</a:t>
            </a:r>
            <a:r>
              <a:rPr lang="ko-KR" altLang="en-US" dirty="0"/>
              <a:t> 노드를 </a:t>
            </a:r>
            <a:r>
              <a:rPr lang="ko-KR" altLang="en-US" dirty="0" err="1"/>
              <a:t>모아놓은</a:t>
            </a:r>
            <a:r>
              <a:rPr lang="ko-KR" altLang="en-US" dirty="0"/>
              <a:t> </a:t>
            </a:r>
            <a:r>
              <a:rPr lang="ko-KR" altLang="en-US" dirty="0" err="1"/>
              <a:t>노드풀에서</a:t>
            </a:r>
            <a:r>
              <a:rPr lang="ko-KR" altLang="en-US" dirty="0"/>
              <a:t> 이전의 게임플레이 데이터를 기반으로 다음으로 실행시킬 노드의 실행 확률을 정의합니다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일정확률이 넘어가면 노드가 실행되게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37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225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120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만드는데 가장 큰 시간을 사용해야하는 부분은 노드를 만들어 스토리를 구성하는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노드의 개수를 시연에 필요한 </a:t>
            </a:r>
            <a:r>
              <a:rPr lang="ko-KR" altLang="en-US" dirty="0" err="1"/>
              <a:t>최소갯수만</a:t>
            </a:r>
            <a:r>
              <a:rPr lang="ko-KR" altLang="en-US" dirty="0"/>
              <a:t> </a:t>
            </a:r>
            <a:r>
              <a:rPr lang="ko-KR" altLang="en-US" dirty="0" err="1"/>
              <a:t>만듦으로서</a:t>
            </a:r>
            <a:r>
              <a:rPr lang="ko-KR" altLang="en-US" dirty="0"/>
              <a:t> 개발시간을 </a:t>
            </a:r>
            <a:r>
              <a:rPr lang="ko-KR" altLang="en-US" dirty="0" err="1"/>
              <a:t>줄일것</a:t>
            </a:r>
            <a:r>
              <a:rPr lang="ko-KR" altLang="en-US" dirty="0"/>
              <a:t> 입니다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81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맵 이 랜덤으로 생성되 가끔 플레이어가 </a:t>
            </a:r>
            <a:r>
              <a:rPr lang="ko-KR" altLang="en-US" dirty="0" err="1"/>
              <a:t>같힐</a:t>
            </a:r>
            <a:r>
              <a:rPr lang="ko-KR" altLang="en-US" dirty="0"/>
              <a:t> 수 있습니다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20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1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E’motion </a:t>
            </a:r>
            <a:r>
              <a:rPr lang="ko-KR" altLang="en-US" dirty="0"/>
              <a:t>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trike="sngStrike" dirty="0"/>
              <a:t>먼저 </a:t>
            </a:r>
            <a:r>
              <a:rPr lang="en-US" altLang="ko-KR" strike="sngStrike" dirty="0"/>
              <a:t>EMOTION</a:t>
            </a:r>
            <a:r>
              <a:rPr lang="ko-KR" altLang="en-US" strike="sngStrike" dirty="0"/>
              <a:t>에 대해 간단히 설명해드리겠습니다</a:t>
            </a:r>
            <a:r>
              <a:rPr lang="en-US" altLang="ko-KR" strike="sngStrik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69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55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이런 순서대로 설명해 드리겠습니다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1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- </a:t>
            </a:r>
            <a:r>
              <a:rPr lang="ko-KR" altLang="en-US" baseline="0" dirty="0" err="1"/>
              <a:t>흐름잡기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저희가 기획한 어플리케이션은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플레이어의 플레이 기록에 따라 스토리가 바뀌는</a:t>
            </a:r>
            <a:r>
              <a:rPr lang="en-US" altLang="ko-KR" baseline="0" dirty="0"/>
              <a:t>)</a:t>
            </a:r>
            <a:r>
              <a:rPr lang="ko-KR" altLang="en-US" baseline="0" dirty="0"/>
              <a:t>초 반응적 힐링 게임입니다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32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힐링게임</a:t>
            </a:r>
            <a:r>
              <a:rPr lang="ko-KR" altLang="en-US" dirty="0"/>
              <a:t> 이라고 하면 미션을 클리어하고 끝나거나 할 수 있는 것이 별로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trike="sngStrike" dirty="0"/>
              <a:t>기존의 모험게임이라고 하면 정해진 스토리를 따라 수집하고 공격하는 플레이가 대부분 이였습니다</a:t>
            </a:r>
            <a:r>
              <a:rPr lang="en-US" altLang="ko-KR" strike="sngStrike" dirty="0"/>
              <a:t>.</a:t>
            </a:r>
          </a:p>
          <a:p>
            <a:endParaRPr lang="en-US" altLang="ko-KR" strike="sngStrike" dirty="0"/>
          </a:p>
          <a:p>
            <a:r>
              <a:rPr lang="ko-KR" altLang="en-US" dirty="0"/>
              <a:t>하지만 저희는 이러한 틀을 깨로 플레이어에게 넓고 가변적인 세계를 보여주고 싶었 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74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baseline="0" dirty="0"/>
              <a:t>또한</a:t>
            </a:r>
            <a:endParaRPr lang="en-US" altLang="ko-KR" baseline="0" dirty="0"/>
          </a:p>
          <a:p>
            <a:pPr marL="0" indent="0">
              <a:buFontTx/>
              <a:buNone/>
            </a:pP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이화여대의 통계자료를 보면 최근 </a:t>
            </a:r>
            <a:r>
              <a:rPr lang="ko-KR" altLang="en-US" baseline="0" dirty="0" err="1"/>
              <a:t>힐링을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필요로하는</a:t>
            </a:r>
            <a:r>
              <a:rPr lang="ko-KR" altLang="en-US" baseline="0" dirty="0"/>
              <a:t> 연령대가 낮아지고 있다고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동시에 </a:t>
            </a:r>
            <a:r>
              <a:rPr lang="ko-KR" altLang="en-US" baseline="0" dirty="0" err="1"/>
              <a:t>힐링의</a:t>
            </a:r>
            <a:r>
              <a:rPr lang="ko-KR" altLang="en-US" baseline="0" dirty="0"/>
              <a:t> 중요성 </a:t>
            </a:r>
            <a:r>
              <a:rPr lang="ko-KR" altLang="en-US" baseline="0" dirty="0" err="1"/>
              <a:t>또안</a:t>
            </a:r>
            <a:r>
              <a:rPr lang="ko-KR" altLang="en-US" baseline="0" dirty="0"/>
              <a:t> 인식이 높아지고 있죠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https://ewhabrandcommunication.wordpress.com/2017/09/27/marketing-for-early-healing-consumer-%EC%96%BC%EB%A6%AC%ED%9E%90%EB%A7%81%EC%A1%B1%EC%9D%84-%EB%8C%80%EC%83%81%EC%9C%BC%EB%A1%9C-%ED%95%9C-%EB%A7%88%EC%BC%80%ED%8C%85/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대학내일</a:t>
            </a:r>
            <a:r>
              <a:rPr lang="en-US" altLang="ko-KR" baseline="0" dirty="0"/>
              <a:t>20</a:t>
            </a:r>
            <a:r>
              <a:rPr lang="ko-KR" altLang="en-US" baseline="0" dirty="0"/>
              <a:t>대연구소 에서는 힐링이 얼마나 필요한지를 조사하여 나타내고 있습니다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https://www.slideshare.net/jjhyla/20201302-20130130-16284053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다음 자료와 같이 힐링을 필요로 하는 연령대가 낮아지고 있고 그럼으로써 더욱 많은 사람들이 힐링을 필요로 하게 되었고 앞으로도 계속 힐링과 관련된 앱이 지속적으로 생길 것 으 로 예상하고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51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baseline="0" dirty="0"/>
              <a:t>또한</a:t>
            </a:r>
            <a:endParaRPr lang="en-US" altLang="ko-KR" baseline="0" dirty="0"/>
          </a:p>
          <a:p>
            <a:pPr marL="0" indent="0">
              <a:buFontTx/>
              <a:buNone/>
            </a:pP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이화여대의 통계자료를 보면 최근 </a:t>
            </a:r>
            <a:r>
              <a:rPr lang="ko-KR" altLang="en-US" baseline="0" dirty="0" err="1"/>
              <a:t>힐링을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필요로하는</a:t>
            </a:r>
            <a:r>
              <a:rPr lang="ko-KR" altLang="en-US" baseline="0" dirty="0"/>
              <a:t> 연령대가 낮아지고 있다고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동시에 </a:t>
            </a:r>
            <a:r>
              <a:rPr lang="ko-KR" altLang="en-US" baseline="0" dirty="0" err="1"/>
              <a:t>힐링의</a:t>
            </a:r>
            <a:r>
              <a:rPr lang="ko-KR" altLang="en-US" baseline="0" dirty="0"/>
              <a:t> 중요성 </a:t>
            </a:r>
            <a:r>
              <a:rPr lang="ko-KR" altLang="en-US" baseline="0" dirty="0" err="1"/>
              <a:t>또안</a:t>
            </a:r>
            <a:r>
              <a:rPr lang="ko-KR" altLang="en-US" baseline="0" dirty="0"/>
              <a:t> 인식이 높아지고 있죠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https://ewhabrandcommunication.wordpress.com/2017/09/27/marketing-for-early-healing-consumer-%EC%96%BC%EB%A6%AC%ED%9E%90%EB%A7%81%EC%A1%B1%EC%9D%84-%EB%8C%80%EC%83%81%EC%9C%BC%EB%A1%9C-%ED%95%9C-%EB%A7%88%EC%BC%80%ED%8C%85/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대학내일</a:t>
            </a:r>
            <a:r>
              <a:rPr lang="en-US" altLang="ko-KR" baseline="0" dirty="0"/>
              <a:t>20</a:t>
            </a:r>
            <a:r>
              <a:rPr lang="ko-KR" altLang="en-US" baseline="0" dirty="0"/>
              <a:t>대연구소 에서는 힐링이 얼마나 필요한지를 조사하여 나타내고 있습니다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https://www.slideshare.net/jjhyla/20201302-20130130-16284053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다음 자료와 같이 힐링을 필요로 하는 연령대가 낮아지고 있고 그럼으로써 더욱 많은 사람들이 힐링을 필요로 하게 되었고 앞으로도 계속 힐링과 관련된 앱이 지속적으로 생길 것 으 로 예상하고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63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 err="1"/>
              <a:t>타겟</a:t>
            </a:r>
            <a:endParaRPr lang="en-US" altLang="ko-KR" baseline="0" dirty="0"/>
          </a:p>
          <a:p>
            <a:r>
              <a:rPr lang="ko-KR" altLang="en-US" baseline="0" dirty="0"/>
              <a:t>이 게임의 플레이어는 </a:t>
            </a:r>
            <a:r>
              <a:rPr lang="ko-KR" altLang="en-US" baseline="0" dirty="0" err="1"/>
              <a:t>힐링을</a:t>
            </a:r>
            <a:r>
              <a:rPr lang="ko-KR" altLang="en-US" baseline="0" dirty="0"/>
              <a:t> 목적으로 하는 사람들로 생각하고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하지만 게임이 점차 커지고 </a:t>
            </a:r>
            <a:r>
              <a:rPr lang="ko-KR" altLang="en-US" baseline="0" dirty="0" err="1"/>
              <a:t>컨텐츠가</a:t>
            </a:r>
            <a:r>
              <a:rPr lang="ko-KR" altLang="en-US" baseline="0" dirty="0"/>
              <a:t> 늘어남에 따라</a:t>
            </a:r>
            <a:endParaRPr lang="en-US" altLang="ko-KR" baseline="0" dirty="0"/>
          </a:p>
          <a:p>
            <a:r>
              <a:rPr lang="ko-KR" altLang="en-US" baseline="0" dirty="0"/>
              <a:t>일반적인 게이머에게도 시장이 활성화 될 것으로 보입니다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147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게임의 목적</a:t>
            </a:r>
            <a:endParaRPr lang="en-US" altLang="ko-KR" baseline="0" dirty="0"/>
          </a:p>
          <a:p>
            <a:r>
              <a:rPr lang="ko-KR" altLang="en-US" dirty="0"/>
              <a:t>저희가 설계한 게임은 사람들에게 즐거움을 주면서 정서적인 발달을 이루어 낼 수 있도록 하는 게임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766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0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4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6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5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0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23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8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0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8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33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23776-23A7-4616-8A91-B0E01A4AEDD9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59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1.xml"/><Relationship Id="rId7" Type="http://schemas.microsoft.com/office/2007/relationships/hdphoto" Target="../media/hdphoto3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chart" Target="../charts/char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58AEAD-B719-46FE-8215-BB28BAA6EA3E}"/>
              </a:ext>
            </a:extLst>
          </p:cNvPr>
          <p:cNvSpPr txBox="1"/>
          <p:nvPr/>
        </p:nvSpPr>
        <p:spPr>
          <a:xfrm>
            <a:off x="0" y="1843952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 dirty="0"/>
              <a:t>제목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56711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F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173889" y="2899173"/>
            <a:ext cx="3906839" cy="1910770"/>
            <a:chOff x="7375275" y="2877577"/>
            <a:chExt cx="3906839" cy="19107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AF5970E-E775-4FF5-8C6F-05C48E287CCF}"/>
                </a:ext>
              </a:extLst>
            </p:cNvPr>
            <p:cNvGrpSpPr/>
            <p:nvPr/>
          </p:nvGrpSpPr>
          <p:grpSpPr>
            <a:xfrm>
              <a:off x="8834683" y="2877577"/>
              <a:ext cx="762000" cy="1368135"/>
              <a:chOff x="7553325" y="3759200"/>
              <a:chExt cx="419100" cy="75247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E12950B-A91D-4E23-8C77-408E0BF51D6F}"/>
                  </a:ext>
                </a:extLst>
              </p:cNvPr>
              <p:cNvSpPr/>
              <p:nvPr/>
            </p:nvSpPr>
            <p:spPr>
              <a:xfrm>
                <a:off x="7553325" y="3759200"/>
                <a:ext cx="419100" cy="4191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Flowchart: Delay 3">
                <a:extLst>
                  <a:ext uri="{FF2B5EF4-FFF2-40B4-BE49-F238E27FC236}">
                    <a16:creationId xmlns:a16="http://schemas.microsoft.com/office/drawing/2014/main" id="{93354595-D7CB-4B2B-ABCC-4F04A4CD25F3}"/>
                  </a:ext>
                </a:extLst>
              </p:cNvPr>
              <p:cNvSpPr/>
              <p:nvPr/>
            </p:nvSpPr>
            <p:spPr>
              <a:xfrm rot="16200000">
                <a:off x="7553325" y="4092574"/>
                <a:ext cx="419100" cy="419100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781401-1974-4A36-A0CC-C2E906868994}"/>
                </a:ext>
              </a:extLst>
            </p:cNvPr>
            <p:cNvSpPr txBox="1"/>
            <p:nvPr/>
          </p:nvSpPr>
          <p:spPr>
            <a:xfrm>
              <a:off x="7375275" y="4326682"/>
              <a:ext cx="3906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모험을 즐기고 싶은 플레이어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491044FC-1B87-4109-AD9A-1DF2BCD22AB6}"/>
                </a:ext>
              </a:extLst>
            </p:cNvPr>
            <p:cNvSpPr/>
            <p:nvPr/>
          </p:nvSpPr>
          <p:spPr>
            <a:xfrm flipH="1">
              <a:off x="9039140" y="3604096"/>
              <a:ext cx="353086" cy="447675"/>
            </a:xfrm>
            <a:prstGeom prst="lightningBol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91280" y="2911216"/>
            <a:ext cx="3906839" cy="1899826"/>
            <a:chOff x="1251966" y="2892010"/>
            <a:chExt cx="3906839" cy="18998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6ED0546-EFB0-4D14-9D19-157CE8847EC4}"/>
                </a:ext>
              </a:extLst>
            </p:cNvPr>
            <p:cNvGrpSpPr/>
            <p:nvPr/>
          </p:nvGrpSpPr>
          <p:grpSpPr>
            <a:xfrm>
              <a:off x="2711375" y="2892010"/>
              <a:ext cx="762000" cy="1368135"/>
              <a:chOff x="7553325" y="3724275"/>
              <a:chExt cx="419100" cy="75247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6C17672-5803-4208-9661-ACC53D19F68D}"/>
                  </a:ext>
                </a:extLst>
              </p:cNvPr>
              <p:cNvSpPr/>
              <p:nvPr/>
            </p:nvSpPr>
            <p:spPr>
              <a:xfrm>
                <a:off x="7553325" y="3724275"/>
                <a:ext cx="419100" cy="4191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Flowchart: Delay 8">
                <a:extLst>
                  <a:ext uri="{FF2B5EF4-FFF2-40B4-BE49-F238E27FC236}">
                    <a16:creationId xmlns:a16="http://schemas.microsoft.com/office/drawing/2014/main" id="{44369D6B-A1D9-461C-8FA0-12FB981E5471}"/>
                  </a:ext>
                </a:extLst>
              </p:cNvPr>
              <p:cNvSpPr/>
              <p:nvPr/>
            </p:nvSpPr>
            <p:spPr>
              <a:xfrm rot="16200000">
                <a:off x="7553325" y="4057649"/>
                <a:ext cx="419100" cy="419100"/>
              </a:xfrm>
              <a:prstGeom prst="flowChartDela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DF0AF1-5E50-4680-B62A-CA26D2263B77}"/>
                </a:ext>
              </a:extLst>
            </p:cNvPr>
            <p:cNvSpPr txBox="1"/>
            <p:nvPr/>
          </p:nvSpPr>
          <p:spPr>
            <a:xfrm>
              <a:off x="1251966" y="4330171"/>
              <a:ext cx="3906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휴식을 가지고 싶은 플레이어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Cloud 14">
              <a:extLst>
                <a:ext uri="{FF2B5EF4-FFF2-40B4-BE49-F238E27FC236}">
                  <a16:creationId xmlns:a16="http://schemas.microsoft.com/office/drawing/2014/main" id="{287C879E-54B8-4452-8AC6-31C503180456}"/>
                </a:ext>
              </a:extLst>
            </p:cNvPr>
            <p:cNvSpPr/>
            <p:nvPr/>
          </p:nvSpPr>
          <p:spPr>
            <a:xfrm>
              <a:off x="2854249" y="3678455"/>
              <a:ext cx="476250" cy="36933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타겟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034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89"/>
    </mc:Choice>
    <mc:Fallback>
      <p:transition spd="slow" advTm="14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18672 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852A3-2031-4615-9051-B15859B10047}"/>
              </a:ext>
            </a:extLst>
          </p:cNvPr>
          <p:cNvSpPr txBox="1"/>
          <p:nvPr/>
        </p:nvSpPr>
        <p:spPr>
          <a:xfrm>
            <a:off x="0" y="305068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/>
              <a:t>서비스 기능</a:t>
            </a:r>
            <a:endParaRPr lang="en-US" sz="2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6E934-3FD2-4830-8ADC-BB5966CEEA6C}"/>
              </a:ext>
            </a:extLst>
          </p:cNvPr>
          <p:cNvSpPr txBox="1"/>
          <p:nvPr/>
        </p:nvSpPr>
        <p:spPr>
          <a:xfrm>
            <a:off x="1930436" y="6183600"/>
            <a:ext cx="83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가장 </a:t>
            </a:r>
            <a:r>
              <a:rPr lang="ko-KR" altLang="en-US" dirty="0" err="1">
                <a:solidFill>
                  <a:schemeClr val="bg1"/>
                </a:solidFill>
              </a:rPr>
              <a:t>중요한것</a:t>
            </a:r>
            <a:r>
              <a:rPr lang="ko-KR" altLang="en-US" dirty="0">
                <a:solidFill>
                  <a:schemeClr val="bg1"/>
                </a:solidFill>
              </a:rPr>
              <a:t> 게임을 어떻게 구현할 것 인지 게임안에는 </a:t>
            </a:r>
            <a:r>
              <a:rPr lang="ko-KR" altLang="en-US" dirty="0" err="1">
                <a:solidFill>
                  <a:schemeClr val="bg1"/>
                </a:solidFill>
              </a:rPr>
              <a:t>무엇이있는지</a:t>
            </a:r>
            <a:r>
              <a:rPr lang="ko-KR" altLang="en-US" dirty="0">
                <a:solidFill>
                  <a:schemeClr val="bg1"/>
                </a:solidFill>
              </a:rPr>
              <a:t> 등을 설명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8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66AB3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665514" y="5067301"/>
            <a:ext cx="8828316" cy="462644"/>
            <a:chOff x="1665514" y="5067301"/>
            <a:chExt cx="8828316" cy="462644"/>
          </a:xfrm>
        </p:grpSpPr>
        <p:cxnSp>
          <p:nvCxnSpPr>
            <p:cNvPr id="9" name="직선 연결선 8"/>
            <p:cNvCxnSpPr>
              <a:stCxn id="2" idx="6"/>
              <a:endCxn id="7" idx="2"/>
            </p:cNvCxnSpPr>
            <p:nvPr/>
          </p:nvCxnSpPr>
          <p:spPr>
            <a:xfrm flipV="1">
              <a:off x="2111830" y="5290459"/>
              <a:ext cx="7935684" cy="16328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타원 1"/>
            <p:cNvSpPr/>
            <p:nvPr/>
          </p:nvSpPr>
          <p:spPr>
            <a:xfrm>
              <a:off x="1665514" y="5083629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341914" y="5083629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5018314" y="5067301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6694714" y="5067301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8371114" y="5067301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47514" y="5067301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1236381" y="3806815"/>
            <a:ext cx="1304582" cy="127279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4" y="4044586"/>
            <a:ext cx="846238" cy="846238"/>
          </a:xfrm>
          <a:prstGeom prst="rect">
            <a:avLst/>
          </a:prstGeom>
          <a:effectLst>
            <a:glow rad="88900">
              <a:schemeClr val="bg1">
                <a:alpha val="14000"/>
              </a:schemeClr>
            </a:glo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85" y="3971512"/>
            <a:ext cx="992374" cy="992374"/>
          </a:xfrm>
          <a:prstGeom prst="rect">
            <a:avLst/>
          </a:prstGeom>
          <a:effectLst>
            <a:glow rad="88900">
              <a:schemeClr val="bg1">
                <a:alpha val="14000"/>
              </a:schemeClr>
            </a:glo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79" y="4019678"/>
            <a:ext cx="944208" cy="944208"/>
          </a:xfrm>
          <a:prstGeom prst="rect">
            <a:avLst/>
          </a:prstGeom>
          <a:effectLst>
            <a:glow rad="88900">
              <a:schemeClr val="bg1">
                <a:alpha val="14000"/>
              </a:schemeClr>
            </a:glo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07" y="4044586"/>
            <a:ext cx="934207" cy="934207"/>
          </a:xfrm>
          <a:prstGeom prst="rect">
            <a:avLst/>
          </a:prstGeom>
          <a:effectLst>
            <a:glow rad="88900">
              <a:schemeClr val="bg1">
                <a:alpha val="14000"/>
              </a:schemeClr>
            </a:glo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35" y="3910819"/>
            <a:ext cx="1053067" cy="1053067"/>
          </a:xfrm>
          <a:prstGeom prst="rect">
            <a:avLst/>
          </a:prstGeom>
          <a:effectLst>
            <a:glow rad="88900">
              <a:schemeClr val="bg1">
                <a:alpha val="14000"/>
              </a:schemeClr>
            </a:glow>
          </a:effectLst>
        </p:spPr>
      </p:pic>
      <p:sp>
        <p:nvSpPr>
          <p:cNvPr id="19" name="TextBox 18"/>
          <p:cNvSpPr txBox="1"/>
          <p:nvPr/>
        </p:nvSpPr>
        <p:spPr>
          <a:xfrm>
            <a:off x="283029" y="23047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재미와 성장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635096" y="1394922"/>
            <a:ext cx="889152" cy="1181668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4436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9"/>
    </mc:Choice>
    <mc:Fallback>
      <p:transition spd="slow" advTm="8419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6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 p14:presetBounceEnd="100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7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4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-4850"/>
            <a:ext cx="12192000" cy="685800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718100"/>
            <a:ext cx="12192000" cy="6139899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9617664" y="718100"/>
            <a:ext cx="889152" cy="11816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3794533" y="834618"/>
            <a:ext cx="889152" cy="11816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6264700" y="333518"/>
            <a:ext cx="889152" cy="11816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330215" y="2473161"/>
            <a:ext cx="889152" cy="1181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644584" y="3197954"/>
            <a:ext cx="889152" cy="1181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10383140" y="2242482"/>
            <a:ext cx="889152" cy="11816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1585328" y="834618"/>
            <a:ext cx="889152" cy="11816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63691" y="3063995"/>
            <a:ext cx="889152" cy="11816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620875" y="3015260"/>
            <a:ext cx="889152" cy="11816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62579" y="4900069"/>
            <a:ext cx="889152" cy="11816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10534940" y="4220544"/>
            <a:ext cx="889152" cy="11816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752935" y="5138650"/>
            <a:ext cx="889152" cy="1181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9145186" y="5349565"/>
            <a:ext cx="889152" cy="11816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731209">
            <a:off x="5942922" y="5356081"/>
            <a:ext cx="1723549" cy="70788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effectLst>
                  <a:glow rad="165100">
                    <a:schemeClr val="accent6">
                      <a:lumMod val="50000"/>
                      <a:alpha val="73000"/>
                    </a:schemeClr>
                  </a:glow>
                </a:effectLst>
              </a:rPr>
              <a:t>아이비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6804695" y="1606084"/>
            <a:ext cx="1304582" cy="1272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408459" y="1651648"/>
            <a:ext cx="889152" cy="1181668"/>
          </a:xfrm>
          <a:prstGeom prst="rect">
            <a:avLst/>
          </a:prstGeom>
        </p:spPr>
      </p:pic>
      <p:sp>
        <p:nvSpPr>
          <p:cNvPr id="22" name="구름 21"/>
          <p:cNvSpPr/>
          <p:nvPr/>
        </p:nvSpPr>
        <p:spPr>
          <a:xfrm>
            <a:off x="-302996" y="560423"/>
            <a:ext cx="2508230" cy="167654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구름 22"/>
          <p:cNvSpPr/>
          <p:nvPr/>
        </p:nvSpPr>
        <p:spPr>
          <a:xfrm>
            <a:off x="5207544" y="1747607"/>
            <a:ext cx="2508230" cy="167654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구름 23"/>
          <p:cNvSpPr/>
          <p:nvPr/>
        </p:nvSpPr>
        <p:spPr>
          <a:xfrm>
            <a:off x="10147704" y="767812"/>
            <a:ext cx="2508230" cy="167654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288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42"/>
    </mc:Choice>
    <mc:Fallback>
      <p:transition spd="slow" advTm="12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21000" decel="7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21000" decel="7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21000" decel="7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accel="31000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139 L 1.45833E-6 -0.00116 C -0.00469 -0.00208 -0.00951 -0.00254 -0.01406 -0.00347 C -0.01576 -0.00393 -0.01719 -0.00555 -0.01875 -0.00555 C -0.02149 -0.00555 -0.02396 -0.00416 -0.02656 -0.00347 C -0.02761 -0.00139 -0.02826 0.00116 -0.02969 0.00301 C -0.03099 0.0044 -0.03346 0.00324 -0.03438 0.00509 C -0.03633 0.0088 -0.03646 0.01389 -0.0375 0.01829 C -0.03802 0.02037 -0.03867 0.02246 -0.03906 0.02477 C -0.03958 0.02778 -0.03932 0.03102 -0.04063 0.03357 C -0.04219 0.03588 -0.04479 0.03634 -0.04688 0.03773 C -0.05052 0.03704 -0.05417 0.03565 -0.05781 0.03565 C -0.05925 0.03565 -0.0681 0.0382 -0.07031 0.04005 C -0.0737 0.04259 -0.07969 0.04861 -0.07969 0.04884 C -0.08073 0.05093 -0.08216 0.05278 -0.08281 0.05533 C -0.09037 0.07847 -0.08203 0.05996 -0.08906 0.07477 C -0.08789 0.08866 -0.08828 0.08959 -0.08594 0.10093 C -0.08555 0.10301 -0.08516 0.10533 -0.08438 0.10741 C -0.0836 0.10972 -0.08229 0.11181 -0.08125 0.11389 L -0.10625 0.11621 C -0.1099 0.11783 -0.1125 0.12917 -0.1125 0.1294 C -0.11302 0.13218 -0.1138 0.13472 -0.11406 0.13796 C -0.11485 0.1463 -0.11211 0.15671 -0.11563 0.16389 C -0.1181 0.16875 -0.12396 0.16551 -0.12813 0.16621 L -0.13281 0.18565 L -0.13438 0.19236 C -0.13386 0.19584 -0.1332 0.19931 -0.13281 0.20324 C -0.13216 0.21158 -0.1336 0.22107 -0.13125 0.22917 C -0.1306 0.23148 -0.12826 0.22593 -0.12656 0.225 C -0.12513 0.22384 -0.12344 0.22338 -0.12188 0.22269 C -0.1194 0.22384 -0.11419 0.2257 -0.1125 0.22917 C -0.11081 0.2331 -0.10938 0.24236 -0.10938 0.24236 C -0.10886 0.25255 -0.10873 0.2625 -0.10781 0.27269 C -0.10768 0.2757 -0.1082 0.28009 -0.10625 0.28148 C -0.10469 0.28264 -0.10313 0.27847 -0.10156 0.27709 C -0.1 0.27778 -0.09831 0.27778 -0.09688 0.27917 C -0.09505 0.28079 -0.09362 0.28334 -0.09219 0.28588 C -0.08854 0.29259 -0.08568 0.29746 -0.08438 0.30533 C -0.08373 0.30949 -0.08333 0.31412 -0.08281 0.31852 C -0.08477 0.35023 -0.08438 0.33565 -0.08438 0.36204 " pathEditMode="relative" rAng="0" ptsTypes="AAAAAAAAAAAAAAAAAAAAAAAAAAAAAAAAAAAAAAAA">
                                      <p:cBhvr>
                                        <p:cTn id="8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92D05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11370485" y="6028488"/>
            <a:ext cx="689710" cy="672905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1209500" y="554115"/>
            <a:ext cx="1853802" cy="1748508"/>
            <a:chOff x="1209500" y="554115"/>
            <a:chExt cx="1853802" cy="1748508"/>
          </a:xfrm>
        </p:grpSpPr>
        <p:grpSp>
          <p:nvGrpSpPr>
            <p:cNvPr id="3" name="Group 1">
              <a:extLst>
                <a:ext uri="{FF2B5EF4-FFF2-40B4-BE49-F238E27FC236}">
                  <a16:creationId xmlns:a16="http://schemas.microsoft.com/office/drawing/2014/main" id="{BAF5970E-E775-4FF5-8C6F-05C48E287CCF}"/>
                </a:ext>
              </a:extLst>
            </p:cNvPr>
            <p:cNvGrpSpPr/>
            <p:nvPr/>
          </p:nvGrpSpPr>
          <p:grpSpPr>
            <a:xfrm>
              <a:off x="2301302" y="654353"/>
              <a:ext cx="762000" cy="1368135"/>
              <a:chOff x="7553325" y="3724275"/>
              <a:chExt cx="419100" cy="752474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" name="Oval 2">
                <a:extLst>
                  <a:ext uri="{FF2B5EF4-FFF2-40B4-BE49-F238E27FC236}">
                    <a16:creationId xmlns:a16="http://schemas.microsoft.com/office/drawing/2014/main" id="{1E12950B-A91D-4E23-8C77-408E0BF51D6F}"/>
                  </a:ext>
                </a:extLst>
              </p:cNvPr>
              <p:cNvSpPr/>
              <p:nvPr/>
            </p:nvSpPr>
            <p:spPr>
              <a:xfrm>
                <a:off x="7553325" y="3724275"/>
                <a:ext cx="419100" cy="4191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Flowchart: Delay 3">
                <a:extLst>
                  <a:ext uri="{FF2B5EF4-FFF2-40B4-BE49-F238E27FC236}">
                    <a16:creationId xmlns:a16="http://schemas.microsoft.com/office/drawing/2014/main" id="{93354595-D7CB-4B2B-ABCC-4F04A4CD25F3}"/>
                  </a:ext>
                </a:extLst>
              </p:cNvPr>
              <p:cNvSpPr/>
              <p:nvPr/>
            </p:nvSpPr>
            <p:spPr>
              <a:xfrm rot="16200000">
                <a:off x="7553325" y="4057649"/>
                <a:ext cx="419100" cy="419100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하트 8"/>
            <p:cNvSpPr/>
            <p:nvPr/>
          </p:nvSpPr>
          <p:spPr>
            <a:xfrm rot="21009931">
              <a:off x="1738574" y="554115"/>
              <a:ext cx="521985" cy="521985"/>
            </a:xfrm>
            <a:prstGeom prst="heart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569"/>
                      </a14:imgEffect>
                      <a14:imgEffect>
                        <a14:saturation sa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500" y="1118926"/>
              <a:ext cx="1183697" cy="1183697"/>
            </a:xfrm>
            <a:prstGeom prst="rect">
              <a:avLst/>
            </a:prstGeom>
            <a:noFill/>
          </p:spPr>
        </p:pic>
      </p:grpSp>
      <p:grpSp>
        <p:nvGrpSpPr>
          <p:cNvPr id="41" name="그룹 40"/>
          <p:cNvGrpSpPr/>
          <p:nvPr/>
        </p:nvGrpSpPr>
        <p:grpSpPr>
          <a:xfrm>
            <a:off x="5223197" y="745457"/>
            <a:ext cx="1579179" cy="1550343"/>
            <a:chOff x="5223197" y="745457"/>
            <a:chExt cx="1579179" cy="1550343"/>
          </a:xfrm>
        </p:grpSpPr>
        <p:grpSp>
          <p:nvGrpSpPr>
            <p:cNvPr id="13" name="Group 1">
              <a:extLst>
                <a:ext uri="{FF2B5EF4-FFF2-40B4-BE49-F238E27FC236}">
                  <a16:creationId xmlns:a16="http://schemas.microsoft.com/office/drawing/2014/main" id="{BAF5970E-E775-4FF5-8C6F-05C48E287CCF}"/>
                </a:ext>
              </a:extLst>
            </p:cNvPr>
            <p:cNvGrpSpPr/>
            <p:nvPr/>
          </p:nvGrpSpPr>
          <p:grpSpPr>
            <a:xfrm>
              <a:off x="6040376" y="745457"/>
              <a:ext cx="762000" cy="1368135"/>
              <a:chOff x="7553325" y="3724275"/>
              <a:chExt cx="419100" cy="752474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4" name="Oval 2">
                <a:extLst>
                  <a:ext uri="{FF2B5EF4-FFF2-40B4-BE49-F238E27FC236}">
                    <a16:creationId xmlns:a16="http://schemas.microsoft.com/office/drawing/2014/main" id="{1E12950B-A91D-4E23-8C77-408E0BF51D6F}"/>
                  </a:ext>
                </a:extLst>
              </p:cNvPr>
              <p:cNvSpPr/>
              <p:nvPr/>
            </p:nvSpPr>
            <p:spPr>
              <a:xfrm>
                <a:off x="7553325" y="3724275"/>
                <a:ext cx="419100" cy="4191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Delay 3">
                <a:extLst>
                  <a:ext uri="{FF2B5EF4-FFF2-40B4-BE49-F238E27FC236}">
                    <a16:creationId xmlns:a16="http://schemas.microsoft.com/office/drawing/2014/main" id="{93354595-D7CB-4B2B-ABCC-4F04A4CD25F3}"/>
                  </a:ext>
                </a:extLst>
              </p:cNvPr>
              <p:cNvSpPr/>
              <p:nvPr/>
            </p:nvSpPr>
            <p:spPr>
              <a:xfrm rot="16200000">
                <a:off x="7553325" y="4057649"/>
                <a:ext cx="419100" cy="419100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197" y="1351592"/>
              <a:ext cx="944208" cy="944208"/>
            </a:xfrm>
            <a:prstGeom prst="rect">
              <a:avLst/>
            </a:prstGeom>
            <a:effectLst/>
          </p:spPr>
        </p:pic>
      </p:grpSp>
      <p:grpSp>
        <p:nvGrpSpPr>
          <p:cNvPr id="42" name="그룹 41"/>
          <p:cNvGrpSpPr/>
          <p:nvPr/>
        </p:nvGrpSpPr>
        <p:grpSpPr>
          <a:xfrm>
            <a:off x="9421104" y="667524"/>
            <a:ext cx="1261953" cy="1635099"/>
            <a:chOff x="9421104" y="667524"/>
            <a:chExt cx="1261953" cy="1635099"/>
          </a:xfrm>
        </p:grpSpPr>
        <p:grpSp>
          <p:nvGrpSpPr>
            <p:cNvPr id="18" name="Group 1">
              <a:extLst>
                <a:ext uri="{FF2B5EF4-FFF2-40B4-BE49-F238E27FC236}">
                  <a16:creationId xmlns:a16="http://schemas.microsoft.com/office/drawing/2014/main" id="{BAF5970E-E775-4FF5-8C6F-05C48E287CCF}"/>
                </a:ext>
              </a:extLst>
            </p:cNvPr>
            <p:cNvGrpSpPr/>
            <p:nvPr/>
          </p:nvGrpSpPr>
          <p:grpSpPr>
            <a:xfrm>
              <a:off x="9921057" y="667524"/>
              <a:ext cx="762000" cy="1368135"/>
              <a:chOff x="7553325" y="3724275"/>
              <a:chExt cx="419100" cy="752474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Oval 2">
                <a:extLst>
                  <a:ext uri="{FF2B5EF4-FFF2-40B4-BE49-F238E27FC236}">
                    <a16:creationId xmlns:a16="http://schemas.microsoft.com/office/drawing/2014/main" id="{1E12950B-A91D-4E23-8C77-408E0BF51D6F}"/>
                  </a:ext>
                </a:extLst>
              </p:cNvPr>
              <p:cNvSpPr/>
              <p:nvPr/>
            </p:nvSpPr>
            <p:spPr>
              <a:xfrm>
                <a:off x="7553325" y="3724275"/>
                <a:ext cx="419100" cy="4191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owchart: Delay 3">
                <a:extLst>
                  <a:ext uri="{FF2B5EF4-FFF2-40B4-BE49-F238E27FC236}">
                    <a16:creationId xmlns:a16="http://schemas.microsoft.com/office/drawing/2014/main" id="{93354595-D7CB-4B2B-ABCC-4F04A4CD25F3}"/>
                  </a:ext>
                </a:extLst>
              </p:cNvPr>
              <p:cNvSpPr/>
              <p:nvPr/>
            </p:nvSpPr>
            <p:spPr>
              <a:xfrm rot="16200000">
                <a:off x="7553325" y="4057649"/>
                <a:ext cx="419100" cy="419100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1">
              <a:extLst>
                <a:ext uri="{FF2B5EF4-FFF2-40B4-BE49-F238E27FC236}">
                  <a16:creationId xmlns:a16="http://schemas.microsoft.com/office/drawing/2014/main" id="{BAF5970E-E775-4FF5-8C6F-05C48E287CCF}"/>
                </a:ext>
              </a:extLst>
            </p:cNvPr>
            <p:cNvGrpSpPr/>
            <p:nvPr/>
          </p:nvGrpSpPr>
          <p:grpSpPr>
            <a:xfrm>
              <a:off x="9421104" y="934488"/>
              <a:ext cx="762000" cy="1368135"/>
              <a:chOff x="7553325" y="3724275"/>
              <a:chExt cx="419100" cy="75247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5" name="Oval 2">
                <a:extLst>
                  <a:ext uri="{FF2B5EF4-FFF2-40B4-BE49-F238E27FC236}">
                    <a16:creationId xmlns:a16="http://schemas.microsoft.com/office/drawing/2014/main" id="{1E12950B-A91D-4E23-8C77-408E0BF51D6F}"/>
                  </a:ext>
                </a:extLst>
              </p:cNvPr>
              <p:cNvSpPr/>
              <p:nvPr/>
            </p:nvSpPr>
            <p:spPr>
              <a:xfrm>
                <a:off x="7553325" y="3724275"/>
                <a:ext cx="419100" cy="4191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6" name="Flowchart: Delay 3">
                <a:extLst>
                  <a:ext uri="{FF2B5EF4-FFF2-40B4-BE49-F238E27FC236}">
                    <a16:creationId xmlns:a16="http://schemas.microsoft.com/office/drawing/2014/main" id="{93354595-D7CB-4B2B-ABCC-4F04A4CD25F3}"/>
                  </a:ext>
                </a:extLst>
              </p:cNvPr>
              <p:cNvSpPr/>
              <p:nvPr/>
            </p:nvSpPr>
            <p:spPr>
              <a:xfrm rot="16200000">
                <a:off x="7553325" y="4057649"/>
                <a:ext cx="419100" cy="419100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1873819" y="2444185"/>
            <a:ext cx="8414913" cy="1922672"/>
            <a:chOff x="1873819" y="2444185"/>
            <a:chExt cx="8414913" cy="1922672"/>
          </a:xfrm>
        </p:grpSpPr>
        <p:sp>
          <p:nvSpPr>
            <p:cNvPr id="27" name="타원 26"/>
            <p:cNvSpPr/>
            <p:nvPr/>
          </p:nvSpPr>
          <p:spPr>
            <a:xfrm>
              <a:off x="1873819" y="2444185"/>
              <a:ext cx="490998" cy="490998"/>
            </a:xfrm>
            <a:prstGeom prst="ellipse">
              <a:avLst/>
            </a:pr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9753" y="2444185"/>
              <a:ext cx="490998" cy="490998"/>
            </a:xfrm>
            <a:prstGeom prst="ellipse">
              <a:avLst/>
            </a:pr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9797734" y="2444185"/>
              <a:ext cx="490998" cy="490998"/>
            </a:xfrm>
            <a:prstGeom prst="ellipse">
              <a:avLst/>
            </a:pr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2146300" y="2717800"/>
              <a:ext cx="4289565" cy="1649057"/>
            </a:xfrm>
            <a:custGeom>
              <a:avLst/>
              <a:gdLst>
                <a:gd name="connsiteX0" fmla="*/ 0 w 4289565"/>
                <a:gd name="connsiteY0" fmla="*/ 0 h 2057400"/>
                <a:gd name="connsiteX1" fmla="*/ 12700 w 4289565"/>
                <a:gd name="connsiteY1" fmla="*/ 495300 h 2057400"/>
                <a:gd name="connsiteX2" fmla="*/ 76200 w 4289565"/>
                <a:gd name="connsiteY2" fmla="*/ 558800 h 2057400"/>
                <a:gd name="connsiteX3" fmla="*/ 114300 w 4289565"/>
                <a:gd name="connsiteY3" fmla="*/ 596900 h 2057400"/>
                <a:gd name="connsiteX4" fmla="*/ 228600 w 4289565"/>
                <a:gd name="connsiteY4" fmla="*/ 660400 h 2057400"/>
                <a:gd name="connsiteX5" fmla="*/ 266700 w 4289565"/>
                <a:gd name="connsiteY5" fmla="*/ 685800 h 2057400"/>
                <a:gd name="connsiteX6" fmla="*/ 304800 w 4289565"/>
                <a:gd name="connsiteY6" fmla="*/ 698500 h 2057400"/>
                <a:gd name="connsiteX7" fmla="*/ 342900 w 4289565"/>
                <a:gd name="connsiteY7" fmla="*/ 723900 h 2057400"/>
                <a:gd name="connsiteX8" fmla="*/ 381000 w 4289565"/>
                <a:gd name="connsiteY8" fmla="*/ 736600 h 2057400"/>
                <a:gd name="connsiteX9" fmla="*/ 546100 w 4289565"/>
                <a:gd name="connsiteY9" fmla="*/ 762000 h 2057400"/>
                <a:gd name="connsiteX10" fmla="*/ 660400 w 4289565"/>
                <a:gd name="connsiteY10" fmla="*/ 800100 h 2057400"/>
                <a:gd name="connsiteX11" fmla="*/ 698500 w 4289565"/>
                <a:gd name="connsiteY11" fmla="*/ 812800 h 2057400"/>
                <a:gd name="connsiteX12" fmla="*/ 825500 w 4289565"/>
                <a:gd name="connsiteY12" fmla="*/ 825500 h 2057400"/>
                <a:gd name="connsiteX13" fmla="*/ 1485900 w 4289565"/>
                <a:gd name="connsiteY13" fmla="*/ 800100 h 2057400"/>
                <a:gd name="connsiteX14" fmla="*/ 1524000 w 4289565"/>
                <a:gd name="connsiteY14" fmla="*/ 787400 h 2057400"/>
                <a:gd name="connsiteX15" fmla="*/ 1612900 w 4289565"/>
                <a:gd name="connsiteY15" fmla="*/ 762000 h 2057400"/>
                <a:gd name="connsiteX16" fmla="*/ 1651000 w 4289565"/>
                <a:gd name="connsiteY16" fmla="*/ 736600 h 2057400"/>
                <a:gd name="connsiteX17" fmla="*/ 1727200 w 4289565"/>
                <a:gd name="connsiteY17" fmla="*/ 711200 h 2057400"/>
                <a:gd name="connsiteX18" fmla="*/ 1803400 w 4289565"/>
                <a:gd name="connsiteY18" fmla="*/ 685800 h 2057400"/>
                <a:gd name="connsiteX19" fmla="*/ 1841500 w 4289565"/>
                <a:gd name="connsiteY19" fmla="*/ 673100 h 2057400"/>
                <a:gd name="connsiteX20" fmla="*/ 1905000 w 4289565"/>
                <a:gd name="connsiteY20" fmla="*/ 660400 h 2057400"/>
                <a:gd name="connsiteX21" fmla="*/ 2095500 w 4289565"/>
                <a:gd name="connsiteY21" fmla="*/ 622300 h 2057400"/>
                <a:gd name="connsiteX22" fmla="*/ 2133600 w 4289565"/>
                <a:gd name="connsiteY22" fmla="*/ 609600 h 2057400"/>
                <a:gd name="connsiteX23" fmla="*/ 2857500 w 4289565"/>
                <a:gd name="connsiteY23" fmla="*/ 609600 h 2057400"/>
                <a:gd name="connsiteX24" fmla="*/ 2971800 w 4289565"/>
                <a:gd name="connsiteY24" fmla="*/ 635000 h 2057400"/>
                <a:gd name="connsiteX25" fmla="*/ 3009900 w 4289565"/>
                <a:gd name="connsiteY25" fmla="*/ 647700 h 2057400"/>
                <a:gd name="connsiteX26" fmla="*/ 3060700 w 4289565"/>
                <a:gd name="connsiteY26" fmla="*/ 660400 h 2057400"/>
                <a:gd name="connsiteX27" fmla="*/ 3149600 w 4289565"/>
                <a:gd name="connsiteY27" fmla="*/ 685800 h 2057400"/>
                <a:gd name="connsiteX28" fmla="*/ 3289300 w 4289565"/>
                <a:gd name="connsiteY28" fmla="*/ 711200 h 2057400"/>
                <a:gd name="connsiteX29" fmla="*/ 3365500 w 4289565"/>
                <a:gd name="connsiteY29" fmla="*/ 736600 h 2057400"/>
                <a:gd name="connsiteX30" fmla="*/ 3416300 w 4289565"/>
                <a:gd name="connsiteY30" fmla="*/ 749300 h 2057400"/>
                <a:gd name="connsiteX31" fmla="*/ 3454400 w 4289565"/>
                <a:gd name="connsiteY31" fmla="*/ 774700 h 2057400"/>
                <a:gd name="connsiteX32" fmla="*/ 3543300 w 4289565"/>
                <a:gd name="connsiteY32" fmla="*/ 787400 h 2057400"/>
                <a:gd name="connsiteX33" fmla="*/ 3632200 w 4289565"/>
                <a:gd name="connsiteY33" fmla="*/ 812800 h 2057400"/>
                <a:gd name="connsiteX34" fmla="*/ 3670300 w 4289565"/>
                <a:gd name="connsiteY34" fmla="*/ 838200 h 2057400"/>
                <a:gd name="connsiteX35" fmla="*/ 3708400 w 4289565"/>
                <a:gd name="connsiteY35" fmla="*/ 850900 h 2057400"/>
                <a:gd name="connsiteX36" fmla="*/ 3784600 w 4289565"/>
                <a:gd name="connsiteY36" fmla="*/ 901700 h 2057400"/>
                <a:gd name="connsiteX37" fmla="*/ 3822700 w 4289565"/>
                <a:gd name="connsiteY37" fmla="*/ 927100 h 2057400"/>
                <a:gd name="connsiteX38" fmla="*/ 3860800 w 4289565"/>
                <a:gd name="connsiteY38" fmla="*/ 939800 h 2057400"/>
                <a:gd name="connsiteX39" fmla="*/ 3886200 w 4289565"/>
                <a:gd name="connsiteY39" fmla="*/ 977900 h 2057400"/>
                <a:gd name="connsiteX40" fmla="*/ 3962400 w 4289565"/>
                <a:gd name="connsiteY40" fmla="*/ 1016000 h 2057400"/>
                <a:gd name="connsiteX41" fmla="*/ 4038600 w 4289565"/>
                <a:gd name="connsiteY41" fmla="*/ 1079500 h 2057400"/>
                <a:gd name="connsiteX42" fmla="*/ 4152900 w 4289565"/>
                <a:gd name="connsiteY42" fmla="*/ 1168400 h 2057400"/>
                <a:gd name="connsiteX43" fmla="*/ 4203700 w 4289565"/>
                <a:gd name="connsiteY43" fmla="*/ 1257300 h 2057400"/>
                <a:gd name="connsiteX44" fmla="*/ 4241800 w 4289565"/>
                <a:gd name="connsiteY44" fmla="*/ 1346200 h 2057400"/>
                <a:gd name="connsiteX45" fmla="*/ 4267200 w 4289565"/>
                <a:gd name="connsiteY45" fmla="*/ 1384300 h 2057400"/>
                <a:gd name="connsiteX46" fmla="*/ 4267200 w 4289565"/>
                <a:gd name="connsiteY46" fmla="*/ 1701800 h 2057400"/>
                <a:gd name="connsiteX47" fmla="*/ 4203700 w 4289565"/>
                <a:gd name="connsiteY47" fmla="*/ 1765300 h 2057400"/>
                <a:gd name="connsiteX48" fmla="*/ 4165600 w 4289565"/>
                <a:gd name="connsiteY48" fmla="*/ 1803400 h 2057400"/>
                <a:gd name="connsiteX49" fmla="*/ 4127500 w 4289565"/>
                <a:gd name="connsiteY49" fmla="*/ 1828800 h 2057400"/>
                <a:gd name="connsiteX50" fmla="*/ 4013200 w 4289565"/>
                <a:gd name="connsiteY50" fmla="*/ 1955800 h 2057400"/>
                <a:gd name="connsiteX51" fmla="*/ 4000500 w 4289565"/>
                <a:gd name="connsiteY51" fmla="*/ 1993900 h 2057400"/>
                <a:gd name="connsiteX52" fmla="*/ 4000500 w 4289565"/>
                <a:gd name="connsiteY52" fmla="*/ 205740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289565" h="2057400">
                  <a:moveTo>
                    <a:pt x="0" y="0"/>
                  </a:moveTo>
                  <a:cubicBezTo>
                    <a:pt x="4233" y="165100"/>
                    <a:pt x="933" y="330565"/>
                    <a:pt x="12700" y="495300"/>
                  </a:cubicBezTo>
                  <a:cubicBezTo>
                    <a:pt x="15058" y="528309"/>
                    <a:pt x="56909" y="542724"/>
                    <a:pt x="76200" y="558800"/>
                  </a:cubicBezTo>
                  <a:cubicBezTo>
                    <a:pt x="89998" y="570298"/>
                    <a:pt x="100123" y="585873"/>
                    <a:pt x="114300" y="596900"/>
                  </a:cubicBezTo>
                  <a:cubicBezTo>
                    <a:pt x="258456" y="709021"/>
                    <a:pt x="136623" y="614412"/>
                    <a:pt x="228600" y="660400"/>
                  </a:cubicBezTo>
                  <a:cubicBezTo>
                    <a:pt x="242252" y="667226"/>
                    <a:pt x="253048" y="678974"/>
                    <a:pt x="266700" y="685800"/>
                  </a:cubicBezTo>
                  <a:cubicBezTo>
                    <a:pt x="278674" y="691787"/>
                    <a:pt x="292826" y="692513"/>
                    <a:pt x="304800" y="698500"/>
                  </a:cubicBezTo>
                  <a:cubicBezTo>
                    <a:pt x="318452" y="705326"/>
                    <a:pt x="329248" y="717074"/>
                    <a:pt x="342900" y="723900"/>
                  </a:cubicBezTo>
                  <a:cubicBezTo>
                    <a:pt x="354874" y="729887"/>
                    <a:pt x="368128" y="732922"/>
                    <a:pt x="381000" y="736600"/>
                  </a:cubicBezTo>
                  <a:cubicBezTo>
                    <a:pt x="450992" y="756598"/>
                    <a:pt x="453980" y="751764"/>
                    <a:pt x="546100" y="762000"/>
                  </a:cubicBezTo>
                  <a:lnTo>
                    <a:pt x="660400" y="800100"/>
                  </a:lnTo>
                  <a:cubicBezTo>
                    <a:pt x="673100" y="804333"/>
                    <a:pt x="685179" y="811468"/>
                    <a:pt x="698500" y="812800"/>
                  </a:cubicBezTo>
                  <a:lnTo>
                    <a:pt x="825500" y="825500"/>
                  </a:lnTo>
                  <a:cubicBezTo>
                    <a:pt x="873003" y="824467"/>
                    <a:pt x="1291927" y="843205"/>
                    <a:pt x="1485900" y="800100"/>
                  </a:cubicBezTo>
                  <a:cubicBezTo>
                    <a:pt x="1498968" y="797196"/>
                    <a:pt x="1511128" y="791078"/>
                    <a:pt x="1524000" y="787400"/>
                  </a:cubicBezTo>
                  <a:cubicBezTo>
                    <a:pt x="1542989" y="781975"/>
                    <a:pt x="1592600" y="772150"/>
                    <a:pt x="1612900" y="762000"/>
                  </a:cubicBezTo>
                  <a:cubicBezTo>
                    <a:pt x="1626552" y="755174"/>
                    <a:pt x="1637052" y="742799"/>
                    <a:pt x="1651000" y="736600"/>
                  </a:cubicBezTo>
                  <a:cubicBezTo>
                    <a:pt x="1675466" y="725726"/>
                    <a:pt x="1701800" y="719667"/>
                    <a:pt x="1727200" y="711200"/>
                  </a:cubicBezTo>
                  <a:lnTo>
                    <a:pt x="1803400" y="685800"/>
                  </a:lnTo>
                  <a:cubicBezTo>
                    <a:pt x="1816100" y="681567"/>
                    <a:pt x="1828373" y="675725"/>
                    <a:pt x="1841500" y="673100"/>
                  </a:cubicBezTo>
                  <a:cubicBezTo>
                    <a:pt x="1862667" y="668867"/>
                    <a:pt x="1884175" y="666080"/>
                    <a:pt x="1905000" y="660400"/>
                  </a:cubicBezTo>
                  <a:cubicBezTo>
                    <a:pt x="2059780" y="618187"/>
                    <a:pt x="1894150" y="644672"/>
                    <a:pt x="2095500" y="622300"/>
                  </a:cubicBezTo>
                  <a:cubicBezTo>
                    <a:pt x="2108200" y="618067"/>
                    <a:pt x="2120395" y="611801"/>
                    <a:pt x="2133600" y="609600"/>
                  </a:cubicBezTo>
                  <a:cubicBezTo>
                    <a:pt x="2356182" y="572503"/>
                    <a:pt x="2706458" y="606453"/>
                    <a:pt x="2857500" y="609600"/>
                  </a:cubicBezTo>
                  <a:cubicBezTo>
                    <a:pt x="2943269" y="638190"/>
                    <a:pt x="2837693" y="605198"/>
                    <a:pt x="2971800" y="635000"/>
                  </a:cubicBezTo>
                  <a:cubicBezTo>
                    <a:pt x="2984868" y="637904"/>
                    <a:pt x="2997028" y="644022"/>
                    <a:pt x="3009900" y="647700"/>
                  </a:cubicBezTo>
                  <a:cubicBezTo>
                    <a:pt x="3026683" y="652495"/>
                    <a:pt x="3043861" y="655807"/>
                    <a:pt x="3060700" y="660400"/>
                  </a:cubicBezTo>
                  <a:cubicBezTo>
                    <a:pt x="3090433" y="668509"/>
                    <a:pt x="3119570" y="678870"/>
                    <a:pt x="3149600" y="685800"/>
                  </a:cubicBezTo>
                  <a:cubicBezTo>
                    <a:pt x="3212526" y="700321"/>
                    <a:pt x="3229526" y="694898"/>
                    <a:pt x="3289300" y="711200"/>
                  </a:cubicBezTo>
                  <a:cubicBezTo>
                    <a:pt x="3315131" y="718245"/>
                    <a:pt x="3339525" y="730106"/>
                    <a:pt x="3365500" y="736600"/>
                  </a:cubicBezTo>
                  <a:lnTo>
                    <a:pt x="3416300" y="749300"/>
                  </a:lnTo>
                  <a:cubicBezTo>
                    <a:pt x="3429000" y="757767"/>
                    <a:pt x="3439780" y="770314"/>
                    <a:pt x="3454400" y="774700"/>
                  </a:cubicBezTo>
                  <a:cubicBezTo>
                    <a:pt x="3483072" y="783302"/>
                    <a:pt x="3513849" y="782045"/>
                    <a:pt x="3543300" y="787400"/>
                  </a:cubicBezTo>
                  <a:cubicBezTo>
                    <a:pt x="3556089" y="789725"/>
                    <a:pt x="3616655" y="805028"/>
                    <a:pt x="3632200" y="812800"/>
                  </a:cubicBezTo>
                  <a:cubicBezTo>
                    <a:pt x="3645852" y="819626"/>
                    <a:pt x="3656648" y="831374"/>
                    <a:pt x="3670300" y="838200"/>
                  </a:cubicBezTo>
                  <a:cubicBezTo>
                    <a:pt x="3682274" y="844187"/>
                    <a:pt x="3696698" y="844399"/>
                    <a:pt x="3708400" y="850900"/>
                  </a:cubicBezTo>
                  <a:cubicBezTo>
                    <a:pt x="3735085" y="865725"/>
                    <a:pt x="3759200" y="884767"/>
                    <a:pt x="3784600" y="901700"/>
                  </a:cubicBezTo>
                  <a:cubicBezTo>
                    <a:pt x="3797300" y="910167"/>
                    <a:pt x="3808220" y="922273"/>
                    <a:pt x="3822700" y="927100"/>
                  </a:cubicBezTo>
                  <a:lnTo>
                    <a:pt x="3860800" y="939800"/>
                  </a:lnTo>
                  <a:cubicBezTo>
                    <a:pt x="3869267" y="952500"/>
                    <a:pt x="3875407" y="967107"/>
                    <a:pt x="3886200" y="977900"/>
                  </a:cubicBezTo>
                  <a:cubicBezTo>
                    <a:pt x="3922596" y="1014296"/>
                    <a:pt x="3921083" y="995342"/>
                    <a:pt x="3962400" y="1016000"/>
                  </a:cubicBezTo>
                  <a:cubicBezTo>
                    <a:pt x="4016858" y="1043229"/>
                    <a:pt x="3988043" y="1040178"/>
                    <a:pt x="4038600" y="1079500"/>
                  </a:cubicBezTo>
                  <a:cubicBezTo>
                    <a:pt x="4175316" y="1185835"/>
                    <a:pt x="4066402" y="1081902"/>
                    <a:pt x="4152900" y="1168400"/>
                  </a:cubicBezTo>
                  <a:cubicBezTo>
                    <a:pt x="4177851" y="1243253"/>
                    <a:pt x="4148781" y="1169429"/>
                    <a:pt x="4203700" y="1257300"/>
                  </a:cubicBezTo>
                  <a:cubicBezTo>
                    <a:pt x="4269768" y="1363009"/>
                    <a:pt x="4198590" y="1259780"/>
                    <a:pt x="4241800" y="1346200"/>
                  </a:cubicBezTo>
                  <a:cubicBezTo>
                    <a:pt x="4248626" y="1359852"/>
                    <a:pt x="4258733" y="1371600"/>
                    <a:pt x="4267200" y="1384300"/>
                  </a:cubicBezTo>
                  <a:cubicBezTo>
                    <a:pt x="4298611" y="1509945"/>
                    <a:pt x="4295388" y="1476296"/>
                    <a:pt x="4267200" y="1701800"/>
                  </a:cubicBezTo>
                  <a:cubicBezTo>
                    <a:pt x="4262868" y="1736454"/>
                    <a:pt x="4224965" y="1747579"/>
                    <a:pt x="4203700" y="1765300"/>
                  </a:cubicBezTo>
                  <a:cubicBezTo>
                    <a:pt x="4189902" y="1776798"/>
                    <a:pt x="4179398" y="1791902"/>
                    <a:pt x="4165600" y="1803400"/>
                  </a:cubicBezTo>
                  <a:cubicBezTo>
                    <a:pt x="4153874" y="1813171"/>
                    <a:pt x="4138845" y="1818589"/>
                    <a:pt x="4127500" y="1828800"/>
                  </a:cubicBezTo>
                  <a:cubicBezTo>
                    <a:pt x="4097581" y="1855727"/>
                    <a:pt x="4036433" y="1909333"/>
                    <a:pt x="4013200" y="1955800"/>
                  </a:cubicBezTo>
                  <a:cubicBezTo>
                    <a:pt x="4007213" y="1967774"/>
                    <a:pt x="4002160" y="1980616"/>
                    <a:pt x="4000500" y="1993900"/>
                  </a:cubicBezTo>
                  <a:cubicBezTo>
                    <a:pt x="3997875" y="2014903"/>
                    <a:pt x="4000500" y="2036233"/>
                    <a:pt x="4000500" y="20574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  <a:effectLst>
              <a:glow rad="381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5930900" y="2705100"/>
              <a:ext cx="4127500" cy="1628698"/>
            </a:xfrm>
            <a:custGeom>
              <a:avLst/>
              <a:gdLst>
                <a:gd name="connsiteX0" fmla="*/ 4127500 w 4127500"/>
                <a:gd name="connsiteY0" fmla="*/ 0 h 2032000"/>
                <a:gd name="connsiteX1" fmla="*/ 4114800 w 4127500"/>
                <a:gd name="connsiteY1" fmla="*/ 165100 h 2032000"/>
                <a:gd name="connsiteX2" fmla="*/ 4051300 w 4127500"/>
                <a:gd name="connsiteY2" fmla="*/ 279400 h 2032000"/>
                <a:gd name="connsiteX3" fmla="*/ 3975100 w 4127500"/>
                <a:gd name="connsiteY3" fmla="*/ 355600 h 2032000"/>
                <a:gd name="connsiteX4" fmla="*/ 3937000 w 4127500"/>
                <a:gd name="connsiteY4" fmla="*/ 393700 h 2032000"/>
                <a:gd name="connsiteX5" fmla="*/ 3822700 w 4127500"/>
                <a:gd name="connsiteY5" fmla="*/ 457200 h 2032000"/>
                <a:gd name="connsiteX6" fmla="*/ 3784600 w 4127500"/>
                <a:gd name="connsiteY6" fmla="*/ 495300 h 2032000"/>
                <a:gd name="connsiteX7" fmla="*/ 3695700 w 4127500"/>
                <a:gd name="connsiteY7" fmla="*/ 546100 h 2032000"/>
                <a:gd name="connsiteX8" fmla="*/ 3606800 w 4127500"/>
                <a:gd name="connsiteY8" fmla="*/ 596900 h 2032000"/>
                <a:gd name="connsiteX9" fmla="*/ 3492500 w 4127500"/>
                <a:gd name="connsiteY9" fmla="*/ 609600 h 2032000"/>
                <a:gd name="connsiteX10" fmla="*/ 3429000 w 4127500"/>
                <a:gd name="connsiteY10" fmla="*/ 622300 h 2032000"/>
                <a:gd name="connsiteX11" fmla="*/ 3378200 w 4127500"/>
                <a:gd name="connsiteY11" fmla="*/ 647700 h 2032000"/>
                <a:gd name="connsiteX12" fmla="*/ 3251200 w 4127500"/>
                <a:gd name="connsiteY12" fmla="*/ 660400 h 2032000"/>
                <a:gd name="connsiteX13" fmla="*/ 3200400 w 4127500"/>
                <a:gd name="connsiteY13" fmla="*/ 673100 h 2032000"/>
                <a:gd name="connsiteX14" fmla="*/ 2768600 w 4127500"/>
                <a:gd name="connsiteY14" fmla="*/ 660400 h 2032000"/>
                <a:gd name="connsiteX15" fmla="*/ 2705100 w 4127500"/>
                <a:gd name="connsiteY15" fmla="*/ 647700 h 2032000"/>
                <a:gd name="connsiteX16" fmla="*/ 2565400 w 4127500"/>
                <a:gd name="connsiteY16" fmla="*/ 635000 h 2032000"/>
                <a:gd name="connsiteX17" fmla="*/ 2489200 w 4127500"/>
                <a:gd name="connsiteY17" fmla="*/ 622300 h 2032000"/>
                <a:gd name="connsiteX18" fmla="*/ 2349500 w 4127500"/>
                <a:gd name="connsiteY18" fmla="*/ 609600 h 2032000"/>
                <a:gd name="connsiteX19" fmla="*/ 2108200 w 4127500"/>
                <a:gd name="connsiteY19" fmla="*/ 571500 h 2032000"/>
                <a:gd name="connsiteX20" fmla="*/ 1955800 w 4127500"/>
                <a:gd name="connsiteY20" fmla="*/ 546100 h 2032000"/>
                <a:gd name="connsiteX21" fmla="*/ 1879600 w 4127500"/>
                <a:gd name="connsiteY21" fmla="*/ 533400 h 2032000"/>
                <a:gd name="connsiteX22" fmla="*/ 1270000 w 4127500"/>
                <a:gd name="connsiteY22" fmla="*/ 546100 h 2032000"/>
                <a:gd name="connsiteX23" fmla="*/ 1231900 w 4127500"/>
                <a:gd name="connsiteY23" fmla="*/ 571500 h 2032000"/>
                <a:gd name="connsiteX24" fmla="*/ 1143000 w 4127500"/>
                <a:gd name="connsiteY24" fmla="*/ 584200 h 2032000"/>
                <a:gd name="connsiteX25" fmla="*/ 1054100 w 4127500"/>
                <a:gd name="connsiteY25" fmla="*/ 622300 h 2032000"/>
                <a:gd name="connsiteX26" fmla="*/ 977900 w 4127500"/>
                <a:gd name="connsiteY26" fmla="*/ 635000 h 2032000"/>
                <a:gd name="connsiteX27" fmla="*/ 901700 w 4127500"/>
                <a:gd name="connsiteY27" fmla="*/ 660400 h 2032000"/>
                <a:gd name="connsiteX28" fmla="*/ 850900 w 4127500"/>
                <a:gd name="connsiteY28" fmla="*/ 673100 h 2032000"/>
                <a:gd name="connsiteX29" fmla="*/ 800100 w 4127500"/>
                <a:gd name="connsiteY29" fmla="*/ 698500 h 2032000"/>
                <a:gd name="connsiteX30" fmla="*/ 711200 w 4127500"/>
                <a:gd name="connsiteY30" fmla="*/ 723900 h 2032000"/>
                <a:gd name="connsiteX31" fmla="*/ 622300 w 4127500"/>
                <a:gd name="connsiteY31" fmla="*/ 762000 h 2032000"/>
                <a:gd name="connsiteX32" fmla="*/ 584200 w 4127500"/>
                <a:gd name="connsiteY32" fmla="*/ 787400 h 2032000"/>
                <a:gd name="connsiteX33" fmla="*/ 546100 w 4127500"/>
                <a:gd name="connsiteY33" fmla="*/ 800100 h 2032000"/>
                <a:gd name="connsiteX34" fmla="*/ 508000 w 4127500"/>
                <a:gd name="connsiteY34" fmla="*/ 838200 h 2032000"/>
                <a:gd name="connsiteX35" fmla="*/ 419100 w 4127500"/>
                <a:gd name="connsiteY35" fmla="*/ 876300 h 2032000"/>
                <a:gd name="connsiteX36" fmla="*/ 342900 w 4127500"/>
                <a:gd name="connsiteY36" fmla="*/ 927100 h 2032000"/>
                <a:gd name="connsiteX37" fmla="*/ 317500 w 4127500"/>
                <a:gd name="connsiteY37" fmla="*/ 965200 h 2032000"/>
                <a:gd name="connsiteX38" fmla="*/ 228600 w 4127500"/>
                <a:gd name="connsiteY38" fmla="*/ 1054100 h 2032000"/>
                <a:gd name="connsiteX39" fmla="*/ 165100 w 4127500"/>
                <a:gd name="connsiteY39" fmla="*/ 1155700 h 2032000"/>
                <a:gd name="connsiteX40" fmla="*/ 114300 w 4127500"/>
                <a:gd name="connsiteY40" fmla="*/ 1231900 h 2032000"/>
                <a:gd name="connsiteX41" fmla="*/ 88900 w 4127500"/>
                <a:gd name="connsiteY41" fmla="*/ 1270000 h 2032000"/>
                <a:gd name="connsiteX42" fmla="*/ 50800 w 4127500"/>
                <a:gd name="connsiteY42" fmla="*/ 1320800 h 2032000"/>
                <a:gd name="connsiteX43" fmla="*/ 12700 w 4127500"/>
                <a:gd name="connsiteY43" fmla="*/ 1485900 h 2032000"/>
                <a:gd name="connsiteX44" fmla="*/ 0 w 4127500"/>
                <a:gd name="connsiteY44" fmla="*/ 1651000 h 2032000"/>
                <a:gd name="connsiteX45" fmla="*/ 12700 w 4127500"/>
                <a:gd name="connsiteY45" fmla="*/ 1879600 h 2032000"/>
                <a:gd name="connsiteX46" fmla="*/ 38100 w 4127500"/>
                <a:gd name="connsiteY46" fmla="*/ 1955800 h 2032000"/>
                <a:gd name="connsiteX47" fmla="*/ 76200 w 4127500"/>
                <a:gd name="connsiteY47" fmla="*/ 2032000 h 20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27500" h="2032000">
                  <a:moveTo>
                    <a:pt x="4127500" y="0"/>
                  </a:moveTo>
                  <a:cubicBezTo>
                    <a:pt x="4123267" y="55033"/>
                    <a:pt x="4121646" y="110330"/>
                    <a:pt x="4114800" y="165100"/>
                  </a:cubicBezTo>
                  <a:cubicBezTo>
                    <a:pt x="4109642" y="206368"/>
                    <a:pt x="4070315" y="250877"/>
                    <a:pt x="4051300" y="279400"/>
                  </a:cubicBezTo>
                  <a:cubicBezTo>
                    <a:pt x="4006586" y="346471"/>
                    <a:pt x="4048613" y="292589"/>
                    <a:pt x="3975100" y="355600"/>
                  </a:cubicBezTo>
                  <a:cubicBezTo>
                    <a:pt x="3961463" y="367289"/>
                    <a:pt x="3951177" y="382673"/>
                    <a:pt x="3937000" y="393700"/>
                  </a:cubicBezTo>
                  <a:cubicBezTo>
                    <a:pt x="3871496" y="444648"/>
                    <a:pt x="3880185" y="438038"/>
                    <a:pt x="3822700" y="457200"/>
                  </a:cubicBezTo>
                  <a:cubicBezTo>
                    <a:pt x="3810000" y="469900"/>
                    <a:pt x="3798398" y="483802"/>
                    <a:pt x="3784600" y="495300"/>
                  </a:cubicBezTo>
                  <a:cubicBezTo>
                    <a:pt x="3750846" y="523429"/>
                    <a:pt x="3735224" y="523515"/>
                    <a:pt x="3695700" y="546100"/>
                  </a:cubicBezTo>
                  <a:cubicBezTo>
                    <a:pt x="3667860" y="562009"/>
                    <a:pt x="3638988" y="589472"/>
                    <a:pt x="3606800" y="596900"/>
                  </a:cubicBezTo>
                  <a:cubicBezTo>
                    <a:pt x="3569447" y="605520"/>
                    <a:pt x="3530449" y="604179"/>
                    <a:pt x="3492500" y="609600"/>
                  </a:cubicBezTo>
                  <a:cubicBezTo>
                    <a:pt x="3471131" y="612653"/>
                    <a:pt x="3450167" y="618067"/>
                    <a:pt x="3429000" y="622300"/>
                  </a:cubicBezTo>
                  <a:cubicBezTo>
                    <a:pt x="3412067" y="630767"/>
                    <a:pt x="3396712" y="643733"/>
                    <a:pt x="3378200" y="647700"/>
                  </a:cubicBezTo>
                  <a:cubicBezTo>
                    <a:pt x="3336600" y="656614"/>
                    <a:pt x="3293317" y="654383"/>
                    <a:pt x="3251200" y="660400"/>
                  </a:cubicBezTo>
                  <a:cubicBezTo>
                    <a:pt x="3233921" y="662868"/>
                    <a:pt x="3217333" y="668867"/>
                    <a:pt x="3200400" y="673100"/>
                  </a:cubicBezTo>
                  <a:cubicBezTo>
                    <a:pt x="3056467" y="668867"/>
                    <a:pt x="2912407" y="667775"/>
                    <a:pt x="2768600" y="660400"/>
                  </a:cubicBezTo>
                  <a:cubicBezTo>
                    <a:pt x="2747042" y="659294"/>
                    <a:pt x="2726519" y="650377"/>
                    <a:pt x="2705100" y="647700"/>
                  </a:cubicBezTo>
                  <a:cubicBezTo>
                    <a:pt x="2658702" y="641900"/>
                    <a:pt x="2611838" y="640463"/>
                    <a:pt x="2565400" y="635000"/>
                  </a:cubicBezTo>
                  <a:cubicBezTo>
                    <a:pt x="2539826" y="631991"/>
                    <a:pt x="2514774" y="625309"/>
                    <a:pt x="2489200" y="622300"/>
                  </a:cubicBezTo>
                  <a:cubicBezTo>
                    <a:pt x="2442762" y="616837"/>
                    <a:pt x="2396067" y="613833"/>
                    <a:pt x="2349500" y="609600"/>
                  </a:cubicBezTo>
                  <a:cubicBezTo>
                    <a:pt x="2183592" y="568123"/>
                    <a:pt x="2308042" y="593705"/>
                    <a:pt x="2108200" y="571500"/>
                  </a:cubicBezTo>
                  <a:cubicBezTo>
                    <a:pt x="2014329" y="561070"/>
                    <a:pt x="2036828" y="560832"/>
                    <a:pt x="1955800" y="546100"/>
                  </a:cubicBezTo>
                  <a:cubicBezTo>
                    <a:pt x="1930465" y="541494"/>
                    <a:pt x="1905000" y="537633"/>
                    <a:pt x="1879600" y="533400"/>
                  </a:cubicBezTo>
                  <a:cubicBezTo>
                    <a:pt x="1676400" y="537633"/>
                    <a:pt x="1472893" y="534165"/>
                    <a:pt x="1270000" y="546100"/>
                  </a:cubicBezTo>
                  <a:cubicBezTo>
                    <a:pt x="1254763" y="546996"/>
                    <a:pt x="1246520" y="567114"/>
                    <a:pt x="1231900" y="571500"/>
                  </a:cubicBezTo>
                  <a:cubicBezTo>
                    <a:pt x="1203228" y="580102"/>
                    <a:pt x="1172633" y="579967"/>
                    <a:pt x="1143000" y="584200"/>
                  </a:cubicBezTo>
                  <a:cubicBezTo>
                    <a:pt x="1111939" y="599731"/>
                    <a:pt x="1087736" y="614825"/>
                    <a:pt x="1054100" y="622300"/>
                  </a:cubicBezTo>
                  <a:cubicBezTo>
                    <a:pt x="1028963" y="627886"/>
                    <a:pt x="1002882" y="628755"/>
                    <a:pt x="977900" y="635000"/>
                  </a:cubicBezTo>
                  <a:cubicBezTo>
                    <a:pt x="951925" y="641494"/>
                    <a:pt x="927675" y="653906"/>
                    <a:pt x="901700" y="660400"/>
                  </a:cubicBezTo>
                  <a:cubicBezTo>
                    <a:pt x="884767" y="664633"/>
                    <a:pt x="867243" y="666971"/>
                    <a:pt x="850900" y="673100"/>
                  </a:cubicBezTo>
                  <a:cubicBezTo>
                    <a:pt x="833173" y="679747"/>
                    <a:pt x="817827" y="691853"/>
                    <a:pt x="800100" y="698500"/>
                  </a:cubicBezTo>
                  <a:cubicBezTo>
                    <a:pt x="767547" y="710707"/>
                    <a:pt x="741903" y="708548"/>
                    <a:pt x="711200" y="723900"/>
                  </a:cubicBezTo>
                  <a:cubicBezTo>
                    <a:pt x="623495" y="767753"/>
                    <a:pt x="728026" y="735569"/>
                    <a:pt x="622300" y="762000"/>
                  </a:cubicBezTo>
                  <a:cubicBezTo>
                    <a:pt x="609600" y="770467"/>
                    <a:pt x="597852" y="780574"/>
                    <a:pt x="584200" y="787400"/>
                  </a:cubicBezTo>
                  <a:cubicBezTo>
                    <a:pt x="572226" y="793387"/>
                    <a:pt x="557239" y="792674"/>
                    <a:pt x="546100" y="800100"/>
                  </a:cubicBezTo>
                  <a:cubicBezTo>
                    <a:pt x="531156" y="810063"/>
                    <a:pt x="522615" y="827761"/>
                    <a:pt x="508000" y="838200"/>
                  </a:cubicBezTo>
                  <a:cubicBezTo>
                    <a:pt x="418977" y="901788"/>
                    <a:pt x="493722" y="834843"/>
                    <a:pt x="419100" y="876300"/>
                  </a:cubicBezTo>
                  <a:cubicBezTo>
                    <a:pt x="392415" y="891125"/>
                    <a:pt x="342900" y="927100"/>
                    <a:pt x="342900" y="927100"/>
                  </a:cubicBezTo>
                  <a:cubicBezTo>
                    <a:pt x="334433" y="939800"/>
                    <a:pt x="327711" y="953855"/>
                    <a:pt x="317500" y="965200"/>
                  </a:cubicBezTo>
                  <a:cubicBezTo>
                    <a:pt x="289465" y="996350"/>
                    <a:pt x="247342" y="1016616"/>
                    <a:pt x="228600" y="1054100"/>
                  </a:cubicBezTo>
                  <a:cubicBezTo>
                    <a:pt x="186361" y="1138578"/>
                    <a:pt x="222802" y="1073268"/>
                    <a:pt x="165100" y="1155700"/>
                  </a:cubicBezTo>
                  <a:cubicBezTo>
                    <a:pt x="147594" y="1180709"/>
                    <a:pt x="131233" y="1206500"/>
                    <a:pt x="114300" y="1231900"/>
                  </a:cubicBezTo>
                  <a:cubicBezTo>
                    <a:pt x="105833" y="1244600"/>
                    <a:pt x="98058" y="1257789"/>
                    <a:pt x="88900" y="1270000"/>
                  </a:cubicBezTo>
                  <a:lnTo>
                    <a:pt x="50800" y="1320800"/>
                  </a:lnTo>
                  <a:cubicBezTo>
                    <a:pt x="39729" y="1365085"/>
                    <a:pt x="17078" y="1453795"/>
                    <a:pt x="12700" y="1485900"/>
                  </a:cubicBezTo>
                  <a:cubicBezTo>
                    <a:pt x="5242" y="1540590"/>
                    <a:pt x="4233" y="1595967"/>
                    <a:pt x="0" y="1651000"/>
                  </a:cubicBezTo>
                  <a:cubicBezTo>
                    <a:pt x="4233" y="1727200"/>
                    <a:pt x="3234" y="1803872"/>
                    <a:pt x="12700" y="1879600"/>
                  </a:cubicBezTo>
                  <a:cubicBezTo>
                    <a:pt x="16021" y="1906167"/>
                    <a:pt x="26126" y="1931853"/>
                    <a:pt x="38100" y="1955800"/>
                  </a:cubicBezTo>
                  <a:lnTo>
                    <a:pt x="76200" y="20320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  <a:effectLst>
              <a:glow rad="381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5985941" y="2667000"/>
              <a:ext cx="198959" cy="1638877"/>
            </a:xfrm>
            <a:custGeom>
              <a:avLst/>
              <a:gdLst>
                <a:gd name="connsiteX0" fmla="*/ 198959 w 198959"/>
                <a:gd name="connsiteY0" fmla="*/ 0 h 2044700"/>
                <a:gd name="connsiteX1" fmla="*/ 33859 w 198959"/>
                <a:gd name="connsiteY1" fmla="*/ 939800 h 2044700"/>
                <a:gd name="connsiteX2" fmla="*/ 71959 w 198959"/>
                <a:gd name="connsiteY2" fmla="*/ 990600 h 2044700"/>
                <a:gd name="connsiteX3" fmla="*/ 84659 w 198959"/>
                <a:gd name="connsiteY3" fmla="*/ 1054100 h 2044700"/>
                <a:gd name="connsiteX4" fmla="*/ 110059 w 198959"/>
                <a:gd name="connsiteY4" fmla="*/ 1130300 h 2044700"/>
                <a:gd name="connsiteX5" fmla="*/ 148159 w 198959"/>
                <a:gd name="connsiteY5" fmla="*/ 1270000 h 2044700"/>
                <a:gd name="connsiteX6" fmla="*/ 160859 w 198959"/>
                <a:gd name="connsiteY6" fmla="*/ 1371600 h 2044700"/>
                <a:gd name="connsiteX7" fmla="*/ 173559 w 198959"/>
                <a:gd name="connsiteY7" fmla="*/ 1409700 h 2044700"/>
                <a:gd name="connsiteX8" fmla="*/ 186259 w 198959"/>
                <a:gd name="connsiteY8" fmla="*/ 2044700 h 20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959" h="2044700">
                  <a:moveTo>
                    <a:pt x="198959" y="0"/>
                  </a:moveTo>
                  <a:cubicBezTo>
                    <a:pt x="-41458" y="480834"/>
                    <a:pt x="-17717" y="295099"/>
                    <a:pt x="33859" y="939800"/>
                  </a:cubicBezTo>
                  <a:cubicBezTo>
                    <a:pt x="35547" y="960899"/>
                    <a:pt x="59259" y="973667"/>
                    <a:pt x="71959" y="990600"/>
                  </a:cubicBezTo>
                  <a:cubicBezTo>
                    <a:pt x="76192" y="1011767"/>
                    <a:pt x="78979" y="1033275"/>
                    <a:pt x="84659" y="1054100"/>
                  </a:cubicBezTo>
                  <a:cubicBezTo>
                    <a:pt x="91704" y="1079931"/>
                    <a:pt x="103565" y="1104325"/>
                    <a:pt x="110059" y="1130300"/>
                  </a:cubicBezTo>
                  <a:cubicBezTo>
                    <a:pt x="138706" y="1244887"/>
                    <a:pt x="124420" y="1198782"/>
                    <a:pt x="148159" y="1270000"/>
                  </a:cubicBezTo>
                  <a:cubicBezTo>
                    <a:pt x="152392" y="1303867"/>
                    <a:pt x="154754" y="1338020"/>
                    <a:pt x="160859" y="1371600"/>
                  </a:cubicBezTo>
                  <a:cubicBezTo>
                    <a:pt x="163254" y="1384771"/>
                    <a:pt x="172290" y="1396373"/>
                    <a:pt x="173559" y="1409700"/>
                  </a:cubicBezTo>
                  <a:cubicBezTo>
                    <a:pt x="193773" y="1621951"/>
                    <a:pt x="186259" y="1831092"/>
                    <a:pt x="186259" y="20447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  <a:effectLst>
              <a:glow rad="381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4411872"/>
            <a:ext cx="1300593" cy="130059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348520" y="5684604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Story</a:t>
            </a:r>
            <a:endParaRPr lang="ko-KR" altLang="en-US" sz="4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10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1"/>
    </mc:Choice>
    <mc:Fallback>
      <p:transition spd="slow" advTm="12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92D05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media.discordapp.net/attachments/433539619179724801/459369998021033984/4.png?width=322&amp;height=5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72" y="2441249"/>
            <a:ext cx="2163765" cy="384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33539619179724801/459369999866396672/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74" y="2441249"/>
            <a:ext cx="2163765" cy="38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edia.discordapp.net/attachments/433539619179724801/459370001888051202/3.png?width=322&amp;height=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70" y="2454687"/>
            <a:ext cx="2163765" cy="384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edia.discordapp.net/attachments/433539619179724801/459370005084241921/2.png?width=321&amp;height=57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168" y="2454687"/>
            <a:ext cx="2157045" cy="38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 화면</a:t>
            </a:r>
          </a:p>
        </p:txBody>
      </p:sp>
    </p:spTree>
    <p:extLst>
      <p:ext uri="{BB962C8B-B14F-4D97-AF65-F5344CB8AC3E}">
        <p14:creationId xmlns:p14="http://schemas.microsoft.com/office/powerpoint/2010/main" val="3287217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79"/>
    </mc:Choice>
    <mc:Fallback>
      <p:transition spd="slow" advTm="3187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82B663-F62D-463A-A17A-72FA5EFF9D75}"/>
              </a:ext>
            </a:extLst>
          </p:cNvPr>
          <p:cNvSpPr txBox="1"/>
          <p:nvPr/>
        </p:nvSpPr>
        <p:spPr>
          <a:xfrm>
            <a:off x="0" y="305068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 dirty="0"/>
              <a:t>경쟁서비스 분석</a:t>
            </a:r>
            <a:endParaRPr lang="en-US" sz="2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CF7F4-E328-47CF-BECD-FD36BF2DDF51}"/>
              </a:ext>
            </a:extLst>
          </p:cNvPr>
          <p:cNvSpPr txBox="1"/>
          <p:nvPr/>
        </p:nvSpPr>
        <p:spPr>
          <a:xfrm>
            <a:off x="0" y="6183600"/>
            <a:ext cx="1218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이제거의</a:t>
            </a:r>
            <a:r>
              <a:rPr lang="ko-KR" altLang="en-US" dirty="0">
                <a:solidFill>
                  <a:schemeClr val="bg1"/>
                </a:solidFill>
              </a:rPr>
              <a:t> 막바지 우리가 구현할 게임을 가지고 </a:t>
            </a:r>
            <a:r>
              <a:rPr lang="ko-KR" altLang="en-US" dirty="0" err="1">
                <a:solidFill>
                  <a:schemeClr val="bg1"/>
                </a:solidFill>
              </a:rPr>
              <a:t>다른것과</a:t>
            </a:r>
            <a:r>
              <a:rPr lang="ko-KR" altLang="en-US" dirty="0">
                <a:solidFill>
                  <a:schemeClr val="bg1"/>
                </a:solidFill>
              </a:rPr>
              <a:t> 비교해봐서 현제시장은 </a:t>
            </a:r>
            <a:r>
              <a:rPr lang="ko-KR" altLang="en-US" dirty="0" err="1">
                <a:solidFill>
                  <a:schemeClr val="bg1"/>
                </a:solidFill>
              </a:rPr>
              <a:t>어떤지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이앱으로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뭐가더</a:t>
            </a:r>
            <a:r>
              <a:rPr lang="ko-KR" altLang="en-US" dirty="0">
                <a:solidFill>
                  <a:schemeClr val="bg1"/>
                </a:solidFill>
              </a:rPr>
              <a:t> 좋아질지 설명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08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066" y1="61111" x2="3506" y2="14683"/>
                        <a14:foregroundMark x1="1669" y1="92163" x2="31553" y2="91766"/>
                        <a14:foregroundMark x1="71174" y1="52183" x2="72009" y2="12500"/>
                        <a14:foregroundMark x1="86199" y1="62897" x2="95047" y2="11409"/>
                        <a14:foregroundMark x1="94213" y1="68948" x2="94213" y2="68948"/>
                        <a14:foregroundMark x1="94213" y1="68948" x2="94213" y2="68948"/>
                        <a14:foregroundMark x1="70173" y1="87500" x2="88815" y2="76786"/>
                        <a14:foregroundMark x1="69783" y1="11409" x2="97051" y2="10714"/>
                        <a14:foregroundMark x1="22538" y1="7540" x2="1892" y2="7540"/>
                        <a14:foregroundMark x1="77629" y1="17163" x2="86811" y2="45734"/>
                        <a14:foregroundMark x1="86811" y1="45734" x2="86811" y2="45734"/>
                        <a14:foregroundMark x1="70006" y1="91766" x2="97830" y2="91766"/>
                        <a14:foregroundMark x1="69783" y1="6448" x2="97218" y2="6746"/>
                        <a14:foregroundMark x1="78186" y1="86806" x2="97051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07" y="1524000"/>
            <a:ext cx="9509125" cy="5334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경쟁 서비스</a:t>
            </a:r>
          </a:p>
        </p:txBody>
      </p:sp>
    </p:spTree>
    <p:extLst>
      <p:ext uri="{BB962C8B-B14F-4D97-AF65-F5344CB8AC3E}">
        <p14:creationId xmlns:p14="http://schemas.microsoft.com/office/powerpoint/2010/main" val="182835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5"/>
    </mc:Choice>
    <mc:Fallback>
      <p:transition spd="slow" advTm="2665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23E1A0-0B62-4BDF-8F01-8E17DD10A64B}"/>
              </a:ext>
            </a:extLst>
          </p:cNvPr>
          <p:cNvSpPr txBox="1"/>
          <p:nvPr/>
        </p:nvSpPr>
        <p:spPr>
          <a:xfrm>
            <a:off x="0" y="305068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 dirty="0"/>
              <a:t>차별화 요소</a:t>
            </a:r>
            <a:endParaRPr lang="en-US" sz="2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8C85A-DB2D-4848-B788-7C9C3F4DFA9C}"/>
              </a:ext>
            </a:extLst>
          </p:cNvPr>
          <p:cNvSpPr txBox="1"/>
          <p:nvPr/>
        </p:nvSpPr>
        <p:spPr>
          <a:xfrm>
            <a:off x="1575303" y="6228784"/>
            <a:ext cx="554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경쟁서비스에선 </a:t>
            </a:r>
            <a:r>
              <a:rPr lang="ko-KR" altLang="en-US" dirty="0" err="1"/>
              <a:t>이렇게했으니</a:t>
            </a:r>
            <a:r>
              <a:rPr lang="ko-KR" altLang="en-US" dirty="0"/>
              <a:t> 우리는 이렇게 할거다</a:t>
            </a:r>
            <a:r>
              <a:rPr lang="en-US" altLang="ko-KR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3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628744" y="1409284"/>
            <a:ext cx="0" cy="168479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8628744" y="2682080"/>
            <a:ext cx="916215" cy="418308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9559247" y="2682080"/>
            <a:ext cx="670603" cy="1194595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8643032" y="3876675"/>
            <a:ext cx="1586818" cy="220980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 flipV="1">
            <a:off x="6852558" y="3876675"/>
            <a:ext cx="1776186" cy="220980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6852558" y="2819400"/>
            <a:ext cx="662667" cy="1057276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7529513" y="2819400"/>
            <a:ext cx="1113519" cy="274674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6144" y="587829"/>
            <a:ext cx="2024742" cy="5682342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2156224" y="772886"/>
            <a:ext cx="1304582" cy="127279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643744" y="1023711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643744" y="1865086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643744" y="3614511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6144" y="5547771"/>
            <a:ext cx="202474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9067" y="5547771"/>
            <a:ext cx="1818896" cy="707886"/>
          </a:xfrm>
          <a:prstGeom prst="rect">
            <a:avLst/>
          </a:prstGeom>
          <a:noFill/>
          <a:effectLst>
            <a:glow rad="101600">
              <a:schemeClr val="bg1">
                <a:alpha val="11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!GOAL!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637811" y="2731861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43744" y="4398736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643744" y="5141686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7976453" y="772886"/>
            <a:ext cx="1304582" cy="12727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068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03"/>
    </mc:Choice>
    <mc:Fallback>
      <p:transition spd="slow" advTm="15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1.45833E-6 0.512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93 L -0.00039 -0.00093 C -0.00013 0.04606 -0.00013 0.09305 0.00039 0.14004 C 0.00052 0.14421 0.0013 0.14838 0.0013 0.15254 C 0.0013 0.17731 0.0017 0.20208 0.00039 0.22685 C 0.00026 0.23125 -0.00325 0.23726 -0.00573 0.23935 C -0.00729 0.2405 -0.01094 0.24236 -0.01094 0.24236 C -0.0164 0.24143 -0.022 0.24074 -0.02747 0.23935 C -0.02929 0.23888 -0.03099 0.23703 -0.03268 0.23611 C -0.03502 0.23518 -0.0375 0.23495 -0.03971 0.2331 C -0.04179 0.23125 -0.04349 0.22939 -0.04583 0.22847 C -0.04752 0.22777 -0.04935 0.22731 -0.05104 0.22685 C -0.06146 0.22731 -0.072 0.22754 -0.08242 0.22847 C -0.08359 0.22847 -0.08489 0.22893 -0.08594 0.23009 C -0.09401 0.23819 -0.08281 0.23217 -0.09205 0.23611 C -0.09284 0.23726 -0.09388 0.23796 -0.09466 0.23935 C -0.10052 0.24953 -0.09205 0.23888 -0.09896 0.24699 C -0.10013 0.25023 -0.10156 0.253 -0.10247 0.25625 C -0.10312 0.25833 -0.10338 0.26064 -0.10429 0.2625 C -0.10547 0.2655 -0.10742 0.26736 -0.10859 0.27037 C -0.11094 0.27662 -0.1095 0.27384 -0.11302 0.278 C -0.1151 0.28981 -0.11224 0.27523 -0.11562 0.28726 C -0.11601 0.28888 -0.11601 0.2905 -0.1164 0.29189 C -0.11745 0.29537 -0.11992 0.30138 -0.11992 0.30138 C -0.12018 0.30439 -0.12031 0.30763 -0.12083 0.31064 C -0.12109 0.3125 -0.12213 0.31365 -0.12252 0.31527 C -0.12357 0.3199 -0.12435 0.32453 -0.12513 0.32916 L -0.12695 0.33842 L -0.12773 0.34328 C -0.12812 0.34675 -0.12838 0.35046 -0.12864 0.35393 C -0.1289 0.35671 -0.12929 0.35925 -0.12955 0.3618 C -0.12982 0.36481 -0.13008 0.36805 -0.13034 0.37106 C -0.13008 0.39166 -0.13034 0.4125 -0.12955 0.4331 C -0.12942 0.43588 -0.12838 0.43819 -0.12773 0.44097 C -0.12148 0.47199 -0.12982 0.43333 -0.12435 0.45648 C -0.12396 0.45787 -0.12396 0.45972 -0.12344 0.46111 C -0.1164 0.47986 -0.12513 0.45046 -0.11901 0.47199 C -0.11888 0.47291 -0.1181 0.48217 -0.11732 0.48425 C -0.11666 0.48611 -0.11549 0.48726 -0.11471 0.48888 C -0.11341 0.49189 -0.1112 0.49814 -0.1112 0.49814 C -0.10937 0.5081 -0.11185 0.49745 -0.10768 0.50763 C -0.10599 0.5118 -0.10625 0.51481 -0.10429 0.51828 C -0.10351 0.51967 -0.10234 0.52037 -0.10156 0.52152 C -0.10013 0.52384 -0.0987 0.52662 -0.09726 0.52916 C -0.09635 0.53078 -0.09531 0.53217 -0.09466 0.53379 C -0.09401 0.53541 -0.09375 0.5375 -0.09284 0.53865 C -0.09219 0.53958 -0.09114 0.53958 -0.09023 0.54004 C -0.08554 0.55277 -0.09179 0.53819 -0.08594 0.54629 C -0.08398 0.54907 -0.08307 0.55416 -0.08073 0.55555 C -0.07812 0.55717 -0.07773 0.55694 -0.07539 0.56018 C -0.07096 0.56689 -0.075 0.56388 -0.0694 0.56643 C -0.06419 0.5787 -0.06966 0.56851 -0.06328 0.5743 C -0.06133 0.57592 -0.05976 0.57824 -0.05807 0.58032 C -0.05716 0.58148 -0.05638 0.58287 -0.05534 0.58356 C -0.05065 0.58634 -0.05495 0.58333 -0.05013 0.58819 C -0.04713 0.5912 -0.047 0.59097 -0.04401 0.59282 C -0.04101 0.59814 -0.0431 0.59537 -0.03711 0.59907 L -0.03711 0.59907 C -0.03528 0.60115 -0.03385 0.60393 -0.0319 0.60532 L -0.02656 0.60833 C -0.02487 0.61134 -0.02278 0.61388 -0.02135 0.61759 C -0.02083 0.61921 -0.02005 0.6206 -0.01966 0.62222 C -0.01927 0.62384 -0.01927 0.62569 -0.01875 0.62685 C -0.0181 0.62847 -0.01705 0.62893 -0.01614 0.63009 C -0.01588 0.63148 -0.01562 0.63333 -0.01523 0.63472 C -0.01276 0.64375 -0.01289 0.63634 -0.00833 0.64861 L -0.00651 0.65324 C -0.00429 0.66967 -0.00742 0.65046 -0.0039 0.66412 C -0.00312 0.66713 -0.00273 0.67037 -0.00221 0.67338 C -0.00195 0.675 -0.00195 0.67685 -0.0013 0.678 L 0.0013 0.68287 " pathEditMode="relative" ptsTypes="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66AB3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49641" y="1186447"/>
            <a:ext cx="506901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600" dirty="0">
                <a:solidFill>
                  <a:schemeClr val="bg1"/>
                </a:solidFill>
                <a:effectLst>
                  <a:glow rad="177800">
                    <a:schemeClr val="bg1">
                      <a:alpha val="15000"/>
                    </a:schemeClr>
                  </a:glo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E’motion</a:t>
            </a:r>
            <a:endParaRPr lang="ko-KR" altLang="en-US" sz="11500" spc="600" dirty="0">
              <a:solidFill>
                <a:schemeClr val="bg1"/>
              </a:solidFill>
              <a:effectLst>
                <a:glow rad="177800">
                  <a:schemeClr val="bg1">
                    <a:alpha val="15000"/>
                  </a:schemeClr>
                </a:glow>
              </a:effectLst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pic>
        <p:nvPicPr>
          <p:cNvPr id="10" name="그림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348940" y="2964725"/>
            <a:ext cx="889152" cy="1181668"/>
          </a:xfrm>
          <a:prstGeom prst="rect">
            <a:avLst/>
          </a:prstGeom>
        </p:spPr>
      </p:pic>
      <p:pic>
        <p:nvPicPr>
          <p:cNvPr id="12" name="그림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926294" y="3588648"/>
            <a:ext cx="889152" cy="1181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800776" y="3132754"/>
            <a:ext cx="889152" cy="11816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6861387" y="3178909"/>
            <a:ext cx="889152" cy="11816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202242" y="2853401"/>
            <a:ext cx="889152" cy="11816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910262" y="3091511"/>
            <a:ext cx="889152" cy="11816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245158" y="3786168"/>
            <a:ext cx="1304582" cy="1272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3701321" y="4066976"/>
            <a:ext cx="889152" cy="11816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923746" y="4747643"/>
            <a:ext cx="889152" cy="11816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882075" y="4506249"/>
            <a:ext cx="889152" cy="11816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138305" y="4632490"/>
            <a:ext cx="889152" cy="11816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760489" y="5003897"/>
            <a:ext cx="889152" cy="11816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080004" y="5030038"/>
            <a:ext cx="889152" cy="11816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06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5CB71-87FB-4398-B4D0-5CF7C36DEFCA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정오각형 15"/>
          <p:cNvSpPr/>
          <p:nvPr/>
        </p:nvSpPr>
        <p:spPr>
          <a:xfrm>
            <a:off x="5229483" y="2936557"/>
            <a:ext cx="4530681" cy="1578779"/>
          </a:xfrm>
          <a:prstGeom prst="pentagon">
            <a:avLst/>
          </a:prstGeom>
          <a:solidFill>
            <a:srgbClr val="EDF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778928" y="3649224"/>
            <a:ext cx="889152" cy="11816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6842532" y="2724565"/>
            <a:ext cx="1304582" cy="1272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431529" y="2262540"/>
            <a:ext cx="889152" cy="11816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9736482" y="2345723"/>
            <a:ext cx="889152" cy="11816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038407" y="1542897"/>
            <a:ext cx="889152" cy="11816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293973" y="3759764"/>
            <a:ext cx="889152" cy="118166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-1" y="5543558"/>
            <a:ext cx="12192002" cy="1314441"/>
          </a:xfrm>
          <a:prstGeom prst="rect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C78D27-69B9-4543-82FC-8EE898CBB04E}"/>
              </a:ext>
            </a:extLst>
          </p:cNvPr>
          <p:cNvSpPr txBox="1"/>
          <p:nvPr/>
        </p:nvSpPr>
        <p:spPr>
          <a:xfrm>
            <a:off x="3013496" y="5617134"/>
            <a:ext cx="283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Running Node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4472BCE-0D53-4E6E-894F-FB5DEE3FA942}"/>
              </a:ext>
            </a:extLst>
          </p:cNvPr>
          <p:cNvSpPr/>
          <p:nvPr/>
        </p:nvSpPr>
        <p:spPr>
          <a:xfrm>
            <a:off x="10957629" y="5759413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퀘스트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9843157" y="5791382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D25E84-B53E-450C-90E2-64FCA60FFC55}"/>
              </a:ext>
            </a:extLst>
          </p:cNvPr>
          <p:cNvSpPr/>
          <p:nvPr/>
        </p:nvSpPr>
        <p:spPr>
          <a:xfrm>
            <a:off x="8676937" y="5791382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E4FBC-88D8-4EBB-83EF-34C882852076}"/>
              </a:ext>
            </a:extLst>
          </p:cNvPr>
          <p:cNvSpPr/>
          <p:nvPr/>
        </p:nvSpPr>
        <p:spPr>
          <a:xfrm>
            <a:off x="-2" y="0"/>
            <a:ext cx="2935705" cy="6858000"/>
          </a:xfrm>
          <a:prstGeom prst="rect">
            <a:avLst/>
          </a:prstGeom>
          <a:solidFill>
            <a:srgbClr val="E0F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829096" y="5467423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472BCE-0D53-4E6E-894F-FB5DEE3FA942}"/>
              </a:ext>
            </a:extLst>
          </p:cNvPr>
          <p:cNvSpPr/>
          <p:nvPr/>
        </p:nvSpPr>
        <p:spPr>
          <a:xfrm>
            <a:off x="1605122" y="5660779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퀘스트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5D25E84-B53E-450C-90E2-64FCA60FFC55}"/>
              </a:ext>
            </a:extLst>
          </p:cNvPr>
          <p:cNvSpPr/>
          <p:nvPr/>
        </p:nvSpPr>
        <p:spPr>
          <a:xfrm>
            <a:off x="278743" y="5756860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1832" y="3665483"/>
            <a:ext cx="2380774" cy="29930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78D27-69B9-4543-82FC-8EE898CBB04E}"/>
              </a:ext>
            </a:extLst>
          </p:cNvPr>
          <p:cNvSpPr txBox="1"/>
          <p:nvPr/>
        </p:nvSpPr>
        <p:spPr>
          <a:xfrm>
            <a:off x="383581" y="3400874"/>
            <a:ext cx="1908976" cy="523220"/>
          </a:xfrm>
          <a:prstGeom prst="rect">
            <a:avLst/>
          </a:prstGeom>
          <a:solidFill>
            <a:srgbClr val="E0F5AD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 Pool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11952" y="527659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10%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8344" y="5091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33%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451" y="538752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22%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F9B89-260F-4D22-BA2D-18D12479BBF8}"/>
              </a:ext>
            </a:extLst>
          </p:cNvPr>
          <p:cNvSpPr txBox="1"/>
          <p:nvPr/>
        </p:nvSpPr>
        <p:spPr>
          <a:xfrm>
            <a:off x="313097" y="1182231"/>
            <a:ext cx="230950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  <a:p>
            <a:r>
              <a:rPr lang="en-US" dirty="0"/>
              <a:t>________</a:t>
            </a:r>
          </a:p>
          <a:p>
            <a:r>
              <a:rPr lang="en-US" dirty="0"/>
              <a:t>___________</a:t>
            </a:r>
          </a:p>
          <a:p>
            <a:r>
              <a:rPr lang="en-US" dirty="0"/>
              <a:t>_______</a:t>
            </a:r>
          </a:p>
          <a:p>
            <a:r>
              <a:rPr lang="en-US" dirty="0"/>
              <a:t>_____________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78D27-69B9-4543-82FC-8EE898CBB04E}"/>
              </a:ext>
            </a:extLst>
          </p:cNvPr>
          <p:cNvSpPr txBox="1"/>
          <p:nvPr/>
        </p:nvSpPr>
        <p:spPr>
          <a:xfrm>
            <a:off x="120592" y="20639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44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관리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43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16"/>
    </mc:Choice>
    <mc:Fallback>
      <p:transition spd="slow" advTm="51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3" grpId="0" animBg="1"/>
      <p:bldP spid="24" grpId="0" animBg="1"/>
      <p:bldP spid="3" grpId="0" animBg="1"/>
      <p:bldP spid="7" grpId="0" animBg="1"/>
      <p:bldP spid="8" grpId="0" animBg="1"/>
      <p:bldP spid="9" grpId="0" animBg="1"/>
      <p:bldP spid="5" grpId="0" animBg="1"/>
      <p:bldP spid="10" grpId="0" animBg="1"/>
      <p:bldP spid="25" grpId="0"/>
      <p:bldP spid="26" grpId="0"/>
      <p:bldP spid="27" grpId="0"/>
      <p:bldP spid="4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7DDB9-5922-4079-A9F1-F439F2B68875}"/>
              </a:ext>
            </a:extLst>
          </p:cNvPr>
          <p:cNvSpPr txBox="1"/>
          <p:nvPr/>
        </p:nvSpPr>
        <p:spPr>
          <a:xfrm>
            <a:off x="0" y="1843952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 dirty="0"/>
              <a:t>팀 소개</a:t>
            </a:r>
            <a:endParaRPr lang="en-US" sz="2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76603-9908-423A-A339-A2F003C483E7}"/>
              </a:ext>
            </a:extLst>
          </p:cNvPr>
          <p:cNvSpPr txBox="1"/>
          <p:nvPr/>
        </p:nvSpPr>
        <p:spPr>
          <a:xfrm>
            <a:off x="4042392" y="5495454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무조건 </a:t>
            </a:r>
            <a:r>
              <a:rPr lang="ko-KR" altLang="en-US" dirty="0" err="1">
                <a:solidFill>
                  <a:schemeClr val="bg1"/>
                </a:solidFill>
              </a:rPr>
              <a:t>잘한다구</a:t>
            </a:r>
            <a:r>
              <a:rPr lang="ko-KR" altLang="en-US" dirty="0">
                <a:solidFill>
                  <a:schemeClr val="bg1"/>
                </a:solidFill>
              </a:rPr>
              <a:t> 하자</a:t>
            </a:r>
            <a:r>
              <a:rPr lang="en-US" altLang="ko-KR" dirty="0">
                <a:solidFill>
                  <a:schemeClr val="bg1"/>
                </a:solidFill>
              </a:rPr>
              <a:t>! </a:t>
            </a:r>
            <a:r>
              <a:rPr lang="ko-KR" altLang="en-US" dirty="0">
                <a:solidFill>
                  <a:schemeClr val="bg1"/>
                </a:solidFill>
              </a:rPr>
              <a:t>경력은 없지만</a:t>
            </a:r>
            <a:r>
              <a:rPr lang="en-US" altLang="ko-KR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2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26" y="2743200"/>
            <a:ext cx="2028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조승준</a:t>
            </a:r>
          </a:p>
        </p:txBody>
      </p:sp>
      <p:sp>
        <p:nvSpPr>
          <p:cNvPr id="5" name="타원 4"/>
          <p:cNvSpPr/>
          <p:nvPr/>
        </p:nvSpPr>
        <p:spPr>
          <a:xfrm>
            <a:off x="5000625" y="542925"/>
            <a:ext cx="2028825" cy="2028825"/>
          </a:xfrm>
          <a:prstGeom prst="ellipse">
            <a:avLst/>
          </a:prstGeom>
          <a:blipFill dpi="0" rotWithShape="1">
            <a:blip r:embed="rId2"/>
            <a:srcRect/>
            <a:tile tx="0" ty="-5397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9450" y="298942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26249" y="3930312"/>
            <a:ext cx="23775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구조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생성 알고리즘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A3128-583C-4E6C-9328-C56638E51E36}"/>
              </a:ext>
            </a:extLst>
          </p:cNvPr>
          <p:cNvSpPr txBox="1"/>
          <p:nvPr/>
        </p:nvSpPr>
        <p:spPr>
          <a:xfrm>
            <a:off x="3317822" y="6083703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조승준 </a:t>
            </a:r>
            <a:r>
              <a:rPr lang="en-US" altLang="ko-KR" dirty="0"/>
              <a:t>– </a:t>
            </a:r>
            <a:r>
              <a:rPr lang="ko-KR" altLang="en-US" dirty="0"/>
              <a:t>팀의 활동을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주도함</a:t>
            </a:r>
            <a:r>
              <a:rPr lang="en-US" altLang="ko-KR" dirty="0"/>
              <a:t>, </a:t>
            </a:r>
            <a:r>
              <a:rPr lang="ko-KR" altLang="en-US" dirty="0" err="1"/>
              <a:t>유니티</a:t>
            </a:r>
            <a:r>
              <a:rPr lang="ko-KR" altLang="en-US" dirty="0"/>
              <a:t> 경험이 있음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tx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39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59"/>
    </mc:Choice>
    <mc:Fallback>
      <p:transition spd="slow" advTm="2155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26" y="2743200"/>
            <a:ext cx="2028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노하늘</a:t>
            </a:r>
          </a:p>
        </p:txBody>
      </p:sp>
      <p:sp>
        <p:nvSpPr>
          <p:cNvPr id="5" name="타원 4"/>
          <p:cNvSpPr/>
          <p:nvPr/>
        </p:nvSpPr>
        <p:spPr>
          <a:xfrm>
            <a:off x="5000625" y="542925"/>
            <a:ext cx="2028825" cy="2028825"/>
          </a:xfrm>
          <a:prstGeom prst="ellipse">
            <a:avLst/>
          </a:prstGeom>
          <a:blipFill dpi="0" rotWithShape="1">
            <a:blip r:embed="rId2"/>
            <a:srcRect/>
            <a:tile tx="0" ty="38100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9450" y="298942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디자이너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9887" y="3930312"/>
            <a:ext cx="10502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UX/UI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모델링</a:t>
            </a:r>
            <a:endParaRPr lang="en-US" altLang="ko-KR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3128-583C-4E6C-9328-C56638E51E36}"/>
              </a:ext>
            </a:extLst>
          </p:cNvPr>
          <p:cNvSpPr txBox="1"/>
          <p:nvPr/>
        </p:nvSpPr>
        <p:spPr>
          <a:xfrm>
            <a:off x="1913587" y="6102309"/>
            <a:ext cx="820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노하늘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학교 프로젝트에서 디자인을 담당하고 있음 회의에서도 적극적으로 참여함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tx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5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5"/>
    </mc:Choice>
    <mc:Fallback>
      <p:transition spd="slow" advTm="1699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26" y="2743200"/>
            <a:ext cx="2028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민문기</a:t>
            </a:r>
          </a:p>
        </p:txBody>
      </p:sp>
      <p:sp>
        <p:nvSpPr>
          <p:cNvPr id="5" name="타원 4"/>
          <p:cNvSpPr/>
          <p:nvPr/>
        </p:nvSpPr>
        <p:spPr>
          <a:xfrm>
            <a:off x="5000625" y="542925"/>
            <a:ext cx="2028825" cy="2028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9450" y="298942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97768" y="3930312"/>
            <a:ext cx="2034531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NPC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3128-583C-4E6C-9328-C56638E51E36}"/>
              </a:ext>
            </a:extLst>
          </p:cNvPr>
          <p:cNvSpPr txBox="1"/>
          <p:nvPr/>
        </p:nvSpPr>
        <p:spPr>
          <a:xfrm>
            <a:off x="3474759" y="6102309"/>
            <a:ext cx="531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민문기 </a:t>
            </a:r>
            <a:r>
              <a:rPr lang="en-US" altLang="ko-KR" dirty="0"/>
              <a:t>- </a:t>
            </a:r>
            <a:r>
              <a:rPr lang="ko-KR" altLang="en-US" dirty="0"/>
              <a:t>유니티 배운 적 있음 게임에 관심이 많음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tx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362742" y="920939"/>
            <a:ext cx="1304582" cy="12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5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22"/>
    </mc:Choice>
    <mc:Fallback>
      <p:transition spd="slow" advTm="1342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26" y="2743200"/>
            <a:ext cx="2028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주종원</a:t>
            </a:r>
          </a:p>
        </p:txBody>
      </p:sp>
      <p:sp>
        <p:nvSpPr>
          <p:cNvPr id="5" name="타원 4"/>
          <p:cNvSpPr/>
          <p:nvPr/>
        </p:nvSpPr>
        <p:spPr>
          <a:xfrm>
            <a:off x="5000625" y="542925"/>
            <a:ext cx="2028825" cy="202882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9450" y="298942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13799" y="3671895"/>
            <a:ext cx="20024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에피소드 생성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에피소드 관리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3128-583C-4E6C-9328-C56638E51E36}"/>
              </a:ext>
            </a:extLst>
          </p:cNvPr>
          <p:cNvSpPr txBox="1"/>
          <p:nvPr/>
        </p:nvSpPr>
        <p:spPr>
          <a:xfrm>
            <a:off x="2295106" y="6123027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주종원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마인크래프트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서버를 만들어본 경험이 있어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게임에 경험이 있음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tx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71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75"/>
    </mc:Choice>
    <mc:Fallback>
      <p:transition spd="slow" advTm="1297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26" y="2743200"/>
            <a:ext cx="2028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최수환</a:t>
            </a:r>
          </a:p>
        </p:txBody>
      </p:sp>
      <p:sp>
        <p:nvSpPr>
          <p:cNvPr id="5" name="타원 4"/>
          <p:cNvSpPr/>
          <p:nvPr/>
        </p:nvSpPr>
        <p:spPr>
          <a:xfrm>
            <a:off x="5000625" y="542925"/>
            <a:ext cx="2028825" cy="2028825"/>
          </a:xfrm>
          <a:prstGeom prst="ellipse">
            <a:avLst/>
          </a:prstGeom>
          <a:blipFill dpi="0" rotWithShape="1">
            <a:blip r:embed="rId2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9450" y="2989421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13799" y="3711651"/>
            <a:ext cx="20024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에피소드 생성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에피소드 관리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스토리텔링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내래이션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3128-583C-4E6C-9328-C56638E51E36}"/>
              </a:ext>
            </a:extLst>
          </p:cNvPr>
          <p:cNvSpPr txBox="1"/>
          <p:nvPr/>
        </p:nvSpPr>
        <p:spPr>
          <a:xfrm>
            <a:off x="4661137" y="616844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최수환 </a:t>
            </a:r>
            <a:r>
              <a:rPr lang="en-US" altLang="ko-KR" dirty="0"/>
              <a:t>– </a:t>
            </a:r>
            <a:r>
              <a:rPr lang="ko-KR" altLang="en-US" dirty="0"/>
              <a:t>자바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ko-KR" altLang="en-US" dirty="0"/>
              <a:t> 수강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tx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00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6"/>
    </mc:Choice>
    <mc:Fallback>
      <p:transition spd="slow" advTm="144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997935-B765-4C89-8EE4-2A8A796569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-202739" y="615699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99444" y="5638799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238211" y="6116883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EFEE99-C20C-4D09-8A1E-CD0E343CA943}"/>
              </a:ext>
            </a:extLst>
          </p:cNvPr>
          <p:cNvSpPr/>
          <p:nvPr/>
        </p:nvSpPr>
        <p:spPr>
          <a:xfrm>
            <a:off x="2105314" y="6112457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32A7A9-4ED1-4DCB-8DA1-F57832372409}"/>
              </a:ext>
            </a:extLst>
          </p:cNvPr>
          <p:cNvSpPr/>
          <p:nvPr/>
        </p:nvSpPr>
        <p:spPr>
          <a:xfrm>
            <a:off x="2807497" y="5594266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EE81E8-40A0-4889-AC6A-B8349DCAEC5A}"/>
              </a:ext>
            </a:extLst>
          </p:cNvPr>
          <p:cNvSpPr/>
          <p:nvPr/>
        </p:nvSpPr>
        <p:spPr>
          <a:xfrm>
            <a:off x="3546264" y="607235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B6504BB-480C-4750-A177-9BFEE09F40C4}"/>
              </a:ext>
            </a:extLst>
          </p:cNvPr>
          <p:cNvSpPr/>
          <p:nvPr/>
        </p:nvSpPr>
        <p:spPr>
          <a:xfrm>
            <a:off x="3006780" y="4220006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912998-94B8-440D-B6A3-7B32048F666D}"/>
              </a:ext>
            </a:extLst>
          </p:cNvPr>
          <p:cNvSpPr/>
          <p:nvPr/>
        </p:nvSpPr>
        <p:spPr>
          <a:xfrm>
            <a:off x="4907161" y="4626481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7A96973-0C14-41DB-A63E-D363EEEE7BCA}"/>
              </a:ext>
            </a:extLst>
          </p:cNvPr>
          <p:cNvSpPr/>
          <p:nvPr/>
        </p:nvSpPr>
        <p:spPr>
          <a:xfrm>
            <a:off x="4285007" y="5245352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E4CA8FC-F519-4C29-98EA-76DA52EC4B12}"/>
              </a:ext>
            </a:extLst>
          </p:cNvPr>
          <p:cNvSpPr/>
          <p:nvPr/>
        </p:nvSpPr>
        <p:spPr>
          <a:xfrm>
            <a:off x="5730784" y="4947391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F2427F1-0A89-4207-BD4F-01358AB1F57E}"/>
              </a:ext>
            </a:extLst>
          </p:cNvPr>
          <p:cNvSpPr/>
          <p:nvPr/>
        </p:nvSpPr>
        <p:spPr>
          <a:xfrm>
            <a:off x="6355339" y="5546136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03458B9-A647-4BAF-B35B-50BD890CA2E1}"/>
              </a:ext>
            </a:extLst>
          </p:cNvPr>
          <p:cNvSpPr/>
          <p:nvPr/>
        </p:nvSpPr>
        <p:spPr>
          <a:xfrm>
            <a:off x="6901748" y="4832418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9C1C77E-D1DB-446D-8EF2-4241F20D715C}"/>
              </a:ext>
            </a:extLst>
          </p:cNvPr>
          <p:cNvSpPr/>
          <p:nvPr/>
        </p:nvSpPr>
        <p:spPr>
          <a:xfrm>
            <a:off x="8710623" y="6005003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18D05BC-B117-4D70-95A3-326D974D2D0F}"/>
              </a:ext>
            </a:extLst>
          </p:cNvPr>
          <p:cNvSpPr/>
          <p:nvPr/>
        </p:nvSpPr>
        <p:spPr>
          <a:xfrm>
            <a:off x="9412806" y="5486812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C83947-50A2-474A-944D-0422E64BD2A1}"/>
              </a:ext>
            </a:extLst>
          </p:cNvPr>
          <p:cNvSpPr/>
          <p:nvPr/>
        </p:nvSpPr>
        <p:spPr>
          <a:xfrm>
            <a:off x="11544397" y="6129328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E766A33-C874-4E98-A091-250525A46C49}"/>
              </a:ext>
            </a:extLst>
          </p:cNvPr>
          <p:cNvSpPr/>
          <p:nvPr/>
        </p:nvSpPr>
        <p:spPr>
          <a:xfrm>
            <a:off x="1681398" y="5372592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F21D09-85CF-4496-9DEA-4DA2E0758CC6}"/>
              </a:ext>
            </a:extLst>
          </p:cNvPr>
          <p:cNvSpPr/>
          <p:nvPr/>
        </p:nvSpPr>
        <p:spPr>
          <a:xfrm>
            <a:off x="2383581" y="4854401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09B662-38CF-43CF-B834-4D6C68BDD8B6}"/>
              </a:ext>
            </a:extLst>
          </p:cNvPr>
          <p:cNvSpPr/>
          <p:nvPr/>
        </p:nvSpPr>
        <p:spPr>
          <a:xfrm>
            <a:off x="3441687" y="4977136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364243F-8FB8-4C04-99DB-777FC3154EE2}"/>
              </a:ext>
            </a:extLst>
          </p:cNvPr>
          <p:cNvSpPr/>
          <p:nvPr/>
        </p:nvSpPr>
        <p:spPr>
          <a:xfrm>
            <a:off x="4390242" y="6112457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BB4590E-A1D3-45C9-B20C-C85CE0BA4BE9}"/>
              </a:ext>
            </a:extLst>
          </p:cNvPr>
          <p:cNvSpPr/>
          <p:nvPr/>
        </p:nvSpPr>
        <p:spPr>
          <a:xfrm>
            <a:off x="5092425" y="5594266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F2A3EB7-715E-44DF-9302-E442183D68F7}"/>
              </a:ext>
            </a:extLst>
          </p:cNvPr>
          <p:cNvSpPr/>
          <p:nvPr/>
        </p:nvSpPr>
        <p:spPr>
          <a:xfrm>
            <a:off x="5732668" y="6188804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DEFB3DF-EA30-48BA-B645-9E836E7D4A75}"/>
              </a:ext>
            </a:extLst>
          </p:cNvPr>
          <p:cNvSpPr/>
          <p:nvPr/>
        </p:nvSpPr>
        <p:spPr>
          <a:xfrm>
            <a:off x="10151573" y="5053260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8159C33-8CC6-40BE-8706-5F391202FE3E}"/>
              </a:ext>
            </a:extLst>
          </p:cNvPr>
          <p:cNvSpPr/>
          <p:nvPr/>
        </p:nvSpPr>
        <p:spPr>
          <a:xfrm>
            <a:off x="10853756" y="4535069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AE1C5B7-4C40-461D-A8BB-FFC82F8077D2}"/>
              </a:ext>
            </a:extLst>
          </p:cNvPr>
          <p:cNvSpPr/>
          <p:nvPr/>
        </p:nvSpPr>
        <p:spPr>
          <a:xfrm>
            <a:off x="10905846" y="5515302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8CD2258-7685-4A25-8CE9-3221C92BDF23}"/>
              </a:ext>
            </a:extLst>
          </p:cNvPr>
          <p:cNvSpPr/>
          <p:nvPr/>
        </p:nvSpPr>
        <p:spPr>
          <a:xfrm>
            <a:off x="-47455" y="493904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2E8B645-C08F-408B-871A-6449F603A9CE}"/>
              </a:ext>
            </a:extLst>
          </p:cNvPr>
          <p:cNvSpPr/>
          <p:nvPr/>
        </p:nvSpPr>
        <p:spPr>
          <a:xfrm>
            <a:off x="701342" y="4447639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FFC3E74-7B0D-4AEF-A411-A2C08249E975}"/>
              </a:ext>
            </a:extLst>
          </p:cNvPr>
          <p:cNvSpPr/>
          <p:nvPr/>
        </p:nvSpPr>
        <p:spPr>
          <a:xfrm>
            <a:off x="1568051" y="451260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C46ED33-62CD-4CC3-A8AC-8980ECAD1B06}"/>
              </a:ext>
            </a:extLst>
          </p:cNvPr>
          <p:cNvSpPr/>
          <p:nvPr/>
        </p:nvSpPr>
        <p:spPr>
          <a:xfrm>
            <a:off x="6753661" y="6324334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69D5307-DE6E-431C-889C-9D7ADF7E9792}"/>
              </a:ext>
            </a:extLst>
          </p:cNvPr>
          <p:cNvSpPr/>
          <p:nvPr/>
        </p:nvSpPr>
        <p:spPr>
          <a:xfrm>
            <a:off x="7455844" y="5806143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AAAB192-4AC9-4427-B05A-0CC5628ABB3C}"/>
              </a:ext>
            </a:extLst>
          </p:cNvPr>
          <p:cNvSpPr/>
          <p:nvPr/>
        </p:nvSpPr>
        <p:spPr>
          <a:xfrm>
            <a:off x="7759705" y="5005963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8808555-5D51-4FF1-A7E7-025983554625}"/>
              </a:ext>
            </a:extLst>
          </p:cNvPr>
          <p:cNvSpPr/>
          <p:nvPr/>
        </p:nvSpPr>
        <p:spPr>
          <a:xfrm>
            <a:off x="8608516" y="5112585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A7A7564-AAAA-444F-85AA-FE2687413411}"/>
              </a:ext>
            </a:extLst>
          </p:cNvPr>
          <p:cNvSpPr/>
          <p:nvPr/>
        </p:nvSpPr>
        <p:spPr>
          <a:xfrm>
            <a:off x="10159594" y="5971669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CA425B4-C4D2-48BA-AF89-57E77D7B3C2A}"/>
              </a:ext>
            </a:extLst>
          </p:cNvPr>
          <p:cNvSpPr/>
          <p:nvPr/>
        </p:nvSpPr>
        <p:spPr>
          <a:xfrm>
            <a:off x="9411451" y="4619708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98EEE51-6E43-45B2-BB40-89C4D55F5BAE}"/>
              </a:ext>
            </a:extLst>
          </p:cNvPr>
          <p:cNvSpPr/>
          <p:nvPr/>
        </p:nvSpPr>
        <p:spPr>
          <a:xfrm>
            <a:off x="9448486" y="6474643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C6B288-027C-4353-8D86-21CBDB4D3EF9}"/>
              </a:ext>
            </a:extLst>
          </p:cNvPr>
          <p:cNvSpPr/>
          <p:nvPr/>
        </p:nvSpPr>
        <p:spPr>
          <a:xfrm>
            <a:off x="7985512" y="6489919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940A72-F3CF-4F9B-8CFA-0AC654B79C63}"/>
              </a:ext>
            </a:extLst>
          </p:cNvPr>
          <p:cNvSpPr/>
          <p:nvPr/>
        </p:nvSpPr>
        <p:spPr>
          <a:xfrm>
            <a:off x="11612346" y="4985491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F00747-8C60-4B53-AE3F-89CFA84CC74A}"/>
              </a:ext>
            </a:extLst>
          </p:cNvPr>
          <p:cNvSpPr/>
          <p:nvPr/>
        </p:nvSpPr>
        <p:spPr>
          <a:xfrm>
            <a:off x="8641189" y="4265057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0E57DFE-B035-4463-9497-CD443C414D6E}"/>
              </a:ext>
            </a:extLst>
          </p:cNvPr>
          <p:cNvSpPr/>
          <p:nvPr/>
        </p:nvSpPr>
        <p:spPr>
          <a:xfrm>
            <a:off x="7487468" y="4168600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A413AAA-99AC-4CB9-ADE4-DB4C1DC49D02}"/>
              </a:ext>
            </a:extLst>
          </p:cNvPr>
          <p:cNvSpPr/>
          <p:nvPr/>
        </p:nvSpPr>
        <p:spPr>
          <a:xfrm>
            <a:off x="6251792" y="4233834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B8034AE-3820-4ACF-8AE4-E3C96E61DC71}"/>
              </a:ext>
            </a:extLst>
          </p:cNvPr>
          <p:cNvSpPr/>
          <p:nvPr/>
        </p:nvSpPr>
        <p:spPr>
          <a:xfrm>
            <a:off x="4071091" y="4345893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3955996" y="2481096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92B2F74-2D39-4DCF-AB06-34B25C0997C2}"/>
              </a:ext>
            </a:extLst>
          </p:cNvPr>
          <p:cNvSpPr/>
          <p:nvPr/>
        </p:nvSpPr>
        <p:spPr>
          <a:xfrm>
            <a:off x="-65707" y="4020254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746F4D1-3464-43C5-B930-0353E73439B5}"/>
              </a:ext>
            </a:extLst>
          </p:cNvPr>
          <p:cNvSpPr/>
          <p:nvPr/>
        </p:nvSpPr>
        <p:spPr>
          <a:xfrm>
            <a:off x="11612345" y="4071937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4472BCE-0D53-4E6E-894F-FB5DEE3FA942}"/>
              </a:ext>
            </a:extLst>
          </p:cNvPr>
          <p:cNvSpPr/>
          <p:nvPr/>
        </p:nvSpPr>
        <p:spPr>
          <a:xfrm>
            <a:off x="5590626" y="2488784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5D25E84-B53E-450C-90E2-64FCA60FFC55}"/>
              </a:ext>
            </a:extLst>
          </p:cNvPr>
          <p:cNvSpPr/>
          <p:nvPr/>
        </p:nvSpPr>
        <p:spPr>
          <a:xfrm>
            <a:off x="7187212" y="2501090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3676474" y="-106501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6164335" y="-1745050"/>
            <a:ext cx="867103" cy="86710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8852615" y="-1133182"/>
            <a:ext cx="867103" cy="867103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11351702" y="-106501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구현할 이야기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72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6"/>
    </mc:Choice>
    <mc:Fallback>
      <p:transition spd="slow" advTm="7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4000" decel="7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50586 1.04074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99" y="52037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16667E-6 3.7037E-6 L -0.62331 1.23981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72" y="61991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5833E-6 3.33333E-6 L -0.47852 1.17477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32" y="5872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-3.7037E-7 L -0.47487 1.2180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50" y="6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500"/>
                            </p:stCondLst>
                            <p:childTnLst>
                              <p:par>
                                <p:cTn id="4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997935-B765-4C89-8EE4-2A8A796569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776" t="6307" r="23131" b="8283"/>
          <a:stretch/>
        </p:blipFill>
        <p:spPr>
          <a:xfrm>
            <a:off x="5755870" y="1261988"/>
            <a:ext cx="5979886" cy="53110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00" y="2776569"/>
            <a:ext cx="3748507" cy="37965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노력하는 모습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6700" y="2052616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노드를 정리한 도표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6082" y="557315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게임의 </a:t>
            </a:r>
            <a:r>
              <a:rPr lang="ko-KR" altLang="en-US" sz="2800" dirty="0" err="1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이슈들</a:t>
            </a:r>
          </a:p>
        </p:txBody>
      </p:sp>
    </p:spTree>
    <p:extLst>
      <p:ext uri="{BB962C8B-B14F-4D97-AF65-F5344CB8AC3E}">
        <p14:creationId xmlns:p14="http://schemas.microsoft.com/office/powerpoint/2010/main" val="4243333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0"/>
    </mc:Choice>
    <mc:Fallback>
      <p:transition spd="slow" advTm="1252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C7D649-3B8D-464D-BAA5-3CB700A91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AEF804-F4AD-43B1-99B2-2443AD54C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707980" y="3324488"/>
            <a:ext cx="889152" cy="11816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A34D2A-0C82-4DE6-BEE7-1FFF816A9F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057907" y="2861774"/>
            <a:ext cx="889152" cy="1181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8E7AFC-7C45-4EBC-91D9-65ABD7D3C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6304311" y="2733654"/>
            <a:ext cx="889152" cy="11816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E1819A-E5F6-44B0-AF9A-A6D3E358B8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417418" y="2697305"/>
            <a:ext cx="889152" cy="11816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2CAFA2-2654-4965-9EC6-C90725FCA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471451" y="2797330"/>
            <a:ext cx="889152" cy="11816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C8A1CA-195F-42CC-95B7-0D5E19C9D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3477566" y="3288139"/>
            <a:ext cx="889152" cy="11816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F20DAE-4F14-4B48-9FA6-359254E718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379541" y="3733800"/>
            <a:ext cx="1304582" cy="12727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C3FD93-2138-4C2F-9361-C186269FA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813373" y="4190289"/>
            <a:ext cx="889152" cy="11816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4" b="100000" l="44521" r="100000">
                        <a14:foregroundMark x1="59589" y1="45361" x2="82877" y2="42268"/>
                        <a14:backgroundMark x1="81279" y1="58076" x2="81279" y2="58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19" t="1871" r="-1165" b="19097"/>
          <a:stretch/>
        </p:blipFill>
        <p:spPr>
          <a:xfrm>
            <a:off x="5353874" y="3693838"/>
            <a:ext cx="1373747" cy="1322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69B5C9-C9E4-4E34-BED2-CD9E48746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217526" y="4719881"/>
            <a:ext cx="889152" cy="11816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446674-BE7F-4204-B3B8-182E8EAD59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125616" y="4841311"/>
            <a:ext cx="889152" cy="11816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928606-82AE-40B2-87F1-F1C2AF4097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6138439" y="4855294"/>
            <a:ext cx="889152" cy="11816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07ABD5-A352-48CD-8A63-78440CFC3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041033" y="4737172"/>
            <a:ext cx="889152" cy="11816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A797AD-288A-4541-9F61-8839471C5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3536182" y="4312261"/>
            <a:ext cx="889152" cy="11816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</a:t>
            </a:r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 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갇힘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726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5"/>
    </mc:Choice>
    <mc:Fallback>
      <p:transition spd="slow" advTm="7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66AB3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49641" y="1186447"/>
            <a:ext cx="506901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600" dirty="0">
                <a:solidFill>
                  <a:schemeClr val="bg1"/>
                </a:solidFill>
                <a:effectLst>
                  <a:glow rad="177800">
                    <a:schemeClr val="bg1">
                      <a:alpha val="15000"/>
                    </a:schemeClr>
                  </a:glo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E’motion</a:t>
            </a:r>
            <a:endParaRPr lang="ko-KR" altLang="en-US" sz="11500" spc="600" dirty="0">
              <a:solidFill>
                <a:schemeClr val="bg1"/>
              </a:solidFill>
              <a:effectLst>
                <a:glow rad="177800">
                  <a:schemeClr val="bg1">
                    <a:alpha val="15000"/>
                  </a:schemeClr>
                </a:glow>
              </a:effectLst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348940" y="2964725"/>
            <a:ext cx="889152" cy="11816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926294" y="3588648"/>
            <a:ext cx="889152" cy="1181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800776" y="3132754"/>
            <a:ext cx="889152" cy="11816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6861387" y="3178909"/>
            <a:ext cx="889152" cy="11816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202242" y="2853401"/>
            <a:ext cx="889152" cy="11816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910262" y="3091511"/>
            <a:ext cx="889152" cy="11816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245158" y="3786168"/>
            <a:ext cx="1304582" cy="1272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3701321" y="4066976"/>
            <a:ext cx="889152" cy="11816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908604" y="5082510"/>
            <a:ext cx="889152" cy="11816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866933" y="4841116"/>
            <a:ext cx="889152" cy="11816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138305" y="4632490"/>
            <a:ext cx="889152" cy="11816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760489" y="5003897"/>
            <a:ext cx="889152" cy="11816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080004" y="5030038"/>
            <a:ext cx="889152" cy="11816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04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35">
        <p:fade/>
      </p:transition>
    </mc:Choice>
    <mc:Fallback>
      <p:transition spd="med" advTm="6535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C7D649-3B8D-464D-BAA5-3CB700A91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F74C3D5-D907-4821-80A3-7D3FC73FF320}"/>
              </a:ext>
            </a:extLst>
          </p:cNvPr>
          <p:cNvSpPr/>
          <p:nvPr/>
        </p:nvSpPr>
        <p:spPr>
          <a:xfrm>
            <a:off x="3892717" y="160510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50C421-5D0F-436C-84B8-CD9F6DE472F4}"/>
              </a:ext>
            </a:extLst>
          </p:cNvPr>
          <p:cNvSpPr/>
          <p:nvPr/>
        </p:nvSpPr>
        <p:spPr>
          <a:xfrm>
            <a:off x="5690801" y="3566122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189BE26-CBC6-4208-B6DF-26DE5A805C0B}"/>
              </a:ext>
            </a:extLst>
          </p:cNvPr>
          <p:cNvSpPr/>
          <p:nvPr/>
        </p:nvSpPr>
        <p:spPr>
          <a:xfrm>
            <a:off x="4581921" y="5287993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18F84B-149D-4B9B-A65C-DE8694633387}"/>
              </a:ext>
            </a:extLst>
          </p:cNvPr>
          <p:cNvSpPr txBox="1"/>
          <p:nvPr/>
        </p:nvSpPr>
        <p:spPr>
          <a:xfrm>
            <a:off x="4844342" y="1822168"/>
            <a:ext cx="3664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캐릭터가 플레이어에게 다가간다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A6FF6-7B81-44FA-9DFE-232585E52C64}"/>
              </a:ext>
            </a:extLst>
          </p:cNvPr>
          <p:cNvSpPr txBox="1"/>
          <p:nvPr/>
        </p:nvSpPr>
        <p:spPr>
          <a:xfrm>
            <a:off x="5612097" y="5508563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캐릭터가 사라진다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4FC92-6353-48FC-856A-0BC417AB2932}"/>
              </a:ext>
            </a:extLst>
          </p:cNvPr>
          <p:cNvSpPr txBox="1"/>
          <p:nvPr/>
        </p:nvSpPr>
        <p:spPr>
          <a:xfrm>
            <a:off x="6661646" y="3827987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땅이 흔들린다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588C8DD-2F3E-43E2-92EB-9E834C1AC85A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4632836" y="2345219"/>
            <a:ext cx="1184949" cy="1347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AB048C1-6E3B-4D1A-BAC5-DBB3F53C0EFF}"/>
              </a:ext>
            </a:extLst>
          </p:cNvPr>
          <p:cNvCxnSpPr>
            <a:stCxn id="17" idx="3"/>
            <a:endCxn id="18" idx="7"/>
          </p:cNvCxnSpPr>
          <p:nvPr/>
        </p:nvCxnSpPr>
        <p:spPr>
          <a:xfrm flipH="1">
            <a:off x="5322040" y="4306241"/>
            <a:ext cx="495745" cy="110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</a:t>
            </a:r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자연스러움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49916" y="1653637"/>
            <a:ext cx="634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4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65689" y="3611513"/>
            <a:ext cx="634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4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9820" y="5338411"/>
            <a:ext cx="634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4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57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16"/>
    </mc:Choice>
    <mc:Fallback>
      <p:transition spd="slow" advTm="27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C7D649-3B8D-464D-BAA5-3CB700A91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342109" y="1866654"/>
            <a:ext cx="1304582" cy="127279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54190" y="3075987"/>
            <a:ext cx="3885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8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36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"/>
    </mc:Choice>
    <mc:Fallback>
      <p:transition spd="slow" advTm="28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310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66AB3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522486" y="1068452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508435" y="1886213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164463" y="892886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42706" y="4313225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598646" y="4573072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883609" y="4531788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688805" y="4594743"/>
            <a:ext cx="1577709" cy="1577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92923" y="1573777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9083" y="213180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개요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98646" y="1681741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제작 동기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4595" y="244423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대상 유저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84892" y="1266241"/>
            <a:ext cx="1136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endParaRPr lang="en-US" altLang="ko-KR" sz="2400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6543" y="4686580"/>
            <a:ext cx="1511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 게임과 </a:t>
            </a:r>
            <a:endParaRPr lang="en-US" altLang="ko-KR" sz="2400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차이점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04039" y="5089811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4806" y="5167091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이슈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53318" y="5152766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2FBD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2400" dirty="0">
              <a:solidFill>
                <a:srgbClr val="F2FBD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2270632" y="2097238"/>
            <a:ext cx="1251854" cy="34699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100195" y="1976562"/>
            <a:ext cx="1406207" cy="4940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8039571" y="1976563"/>
            <a:ext cx="1124891" cy="46617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0" idx="3"/>
            <a:endCxn id="19" idx="2"/>
          </p:cNvCxnSpPr>
          <p:nvPr/>
        </p:nvCxnSpPr>
        <p:spPr>
          <a:xfrm>
            <a:off x="2658495" y="5102079"/>
            <a:ext cx="940151" cy="25984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20" idx="2"/>
          </p:cNvCxnSpPr>
          <p:nvPr/>
        </p:nvCxnSpPr>
        <p:spPr>
          <a:xfrm flipV="1">
            <a:off x="5170039" y="5320643"/>
            <a:ext cx="1713570" cy="4964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endCxn id="21" idx="2"/>
          </p:cNvCxnSpPr>
          <p:nvPr/>
        </p:nvCxnSpPr>
        <p:spPr>
          <a:xfrm>
            <a:off x="8461318" y="5363238"/>
            <a:ext cx="1227487" cy="203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9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4"/>
    </mc:Choice>
    <mc:Fallback>
      <p:transition spd="slow" advTm="341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F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556084" y="1572127"/>
            <a:ext cx="1267326" cy="126732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838200">
              <a:schemeClr val="accent2"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229706" y="4704264"/>
            <a:ext cx="1267326" cy="126732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glow rad="838200">
              <a:schemeClr val="accent1"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828361" y="615196"/>
            <a:ext cx="1267326" cy="126732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glow rad="838200">
              <a:schemeClr val="accent3"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978190" y="4483769"/>
            <a:ext cx="1267326" cy="126732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838200">
              <a:schemeClr val="accent6"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405579" y="2663220"/>
            <a:ext cx="1304582" cy="1272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3029" y="23047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반응적 모험 게임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3101981"/>
      </p:ext>
    </p:extLst>
  </p:cSld>
  <p:clrMapOvr>
    <a:masterClrMapping/>
  </p:clrMapOvr>
  <p:transition spd="slow" advTm="1053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26524 -0.133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8" y="-6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24 -0.1338 L 0.15899 -0.225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11" y="-4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99 -0.22523 L 0.32149 0.24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2372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149 0.2493 L -0.128 0.2863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74" y="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F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86" y="4298412"/>
            <a:ext cx="3737575" cy="2102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477" y="4298411"/>
            <a:ext cx="3737577" cy="2102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오른쪽 화살표 8"/>
          <p:cNvSpPr/>
          <p:nvPr/>
        </p:nvSpPr>
        <p:spPr>
          <a:xfrm>
            <a:off x="5399612" y="4978183"/>
            <a:ext cx="1396314" cy="72904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128" y="408929"/>
            <a:ext cx="1961831" cy="3480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5223" y="408929"/>
            <a:ext cx="1961831" cy="3480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오른쪽 화살표 11"/>
          <p:cNvSpPr/>
          <p:nvPr/>
        </p:nvSpPr>
        <p:spPr>
          <a:xfrm>
            <a:off x="6937434" y="1784680"/>
            <a:ext cx="1396314" cy="72904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47465" y="4331852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게임하는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삐빼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algn="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마이 오아시스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2324" y="1304305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힐링의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우파루파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육성 게임</a:t>
            </a:r>
          </a:p>
        </p:txBody>
      </p:sp>
    </p:spTree>
    <p:extLst>
      <p:ext uri="{BB962C8B-B14F-4D97-AF65-F5344CB8AC3E}">
        <p14:creationId xmlns:p14="http://schemas.microsoft.com/office/powerpoint/2010/main" val="358996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15"/>
    </mc:Choice>
    <mc:Fallback>
      <p:transition spd="slow" advTm="16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485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25%28%                                           22%  16%                                    17%        13%              1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73" y="855705"/>
            <a:ext cx="7718854" cy="578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691" l="43379" r="100000">
                        <a14:backgroundMark x1="81507" y1="57732" x2="81507" y2="5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37" t="2345" b="19630"/>
          <a:stretch/>
        </p:blipFill>
        <p:spPr>
          <a:xfrm rot="20797177">
            <a:off x="209664" y="1537263"/>
            <a:ext cx="1322784" cy="1282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978650">
            <a:off x="1201947" y="1303446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glow rad="127000">
                    <a:schemeClr val="accent5">
                      <a:lumMod val="75000"/>
                      <a:alpha val="38000"/>
                    </a:schemeClr>
                  </a:glo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힐링 받고 싶다</a:t>
            </a:r>
            <a:r>
              <a:rPr lang="en-US" altLang="ko-KR" dirty="0">
                <a:solidFill>
                  <a:schemeClr val="bg1"/>
                </a:solidFill>
                <a:effectLst>
                  <a:glow rad="127000">
                    <a:schemeClr val="accent5">
                      <a:lumMod val="75000"/>
                      <a:alpha val="38000"/>
                    </a:schemeClr>
                  </a:glo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dirty="0">
              <a:solidFill>
                <a:schemeClr val="bg1"/>
              </a:solidFill>
              <a:effectLst>
                <a:glow rad="127000">
                  <a:schemeClr val="accent5">
                    <a:lumMod val="75000"/>
                    <a:alpha val="38000"/>
                  </a:schemeClr>
                </a:glow>
              </a:effectLst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0573" y="102262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대학내일</a:t>
            </a:r>
            <a:r>
              <a:rPr lang="en-US" altLang="ko-KR" sz="3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sz="3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대연구소</a:t>
            </a:r>
            <a:endParaRPr lang="ko-KR" altLang="en-US" sz="36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00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4850"/>
            <a:ext cx="12192000" cy="6858000"/>
          </a:xfrm>
          <a:prstGeom prst="rect">
            <a:avLst/>
          </a:prstGeom>
          <a:solidFill>
            <a:srgbClr val="BAF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691" l="43379" r="100000">
                        <a14:backgroundMark x1="81507" y1="57732" x2="81507" y2="5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37" t="2345" b="19630"/>
          <a:stretch/>
        </p:blipFill>
        <p:spPr>
          <a:xfrm rot="20797177">
            <a:off x="209664" y="1537263"/>
            <a:ext cx="1322784" cy="1282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978650">
            <a:off x="1165078" y="1303446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glow rad="127000">
                    <a:schemeClr val="accent5">
                      <a:lumMod val="75000"/>
                      <a:alpha val="38000"/>
                    </a:schemeClr>
                  </a:glow>
                </a:effectLst>
                <a:latin typeface="나눔고딕 Light" panose="020D0904000000000000" pitchFamily="34" charset="-127"/>
                <a:ea typeface="나눔고딕 Light" panose="020D0904000000000000" pitchFamily="34" charset="-127"/>
              </a:rPr>
              <a:t>힐링 받고 싶다</a:t>
            </a:r>
            <a:r>
              <a:rPr lang="en-US" altLang="ko-KR" b="1" dirty="0">
                <a:solidFill>
                  <a:schemeClr val="bg1"/>
                </a:solidFill>
                <a:effectLst>
                  <a:glow rad="127000">
                    <a:schemeClr val="accent5">
                      <a:lumMod val="75000"/>
                      <a:alpha val="38000"/>
                    </a:schemeClr>
                  </a:glow>
                </a:effectLst>
                <a:latin typeface="나눔고딕 Light" panose="020D0904000000000000" pitchFamily="34" charset="-127"/>
                <a:ea typeface="나눔고딕 Light" panose="020D0904000000000000" pitchFamily="34" charset="-127"/>
              </a:rPr>
              <a:t>…</a:t>
            </a:r>
            <a:endParaRPr lang="ko-KR" altLang="en-US" b="1" dirty="0">
              <a:solidFill>
                <a:schemeClr val="bg1"/>
              </a:solidFill>
              <a:effectLst>
                <a:glow rad="127000">
                  <a:schemeClr val="accent5">
                    <a:lumMod val="75000"/>
                    <a:alpha val="38000"/>
                  </a:schemeClr>
                </a:glow>
              </a:effectLst>
              <a:latin typeface="나눔고딕 Light" panose="020D0904000000000000" pitchFamily="34" charset="-127"/>
              <a:ea typeface="나눔고딕 Light" panose="020D0904000000000000" pitchFamily="34" charset="-127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683018068"/>
              </p:ext>
            </p:extLst>
          </p:nvPr>
        </p:nvGraphicFramePr>
        <p:xfrm>
          <a:off x="2731056" y="508000"/>
          <a:ext cx="9105343" cy="5848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779039" y="6356046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대학 내일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 연구소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5283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97"/>
    </mc:Choice>
    <mc:Fallback>
      <p:transition spd="slow" advTm="7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7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7" grpId="0" uiExpand="1">
        <p:bldSub>
          <a:bldChart bld="seriesEl"/>
        </p:bldSub>
      </p:bldGraphic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507C6-227D-44B8-80C1-B4FF0371D13C}"/>
              </a:ext>
            </a:extLst>
          </p:cNvPr>
          <p:cNvSpPr txBox="1"/>
          <p:nvPr/>
        </p:nvSpPr>
        <p:spPr>
          <a:xfrm>
            <a:off x="0" y="1843952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 dirty="0" err="1"/>
              <a:t>타겟</a:t>
            </a:r>
            <a:endParaRPr lang="en-US" sz="2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32910-BFD6-4B17-BD2F-598DF12F1FE0}"/>
              </a:ext>
            </a:extLst>
          </p:cNvPr>
          <p:cNvSpPr txBox="1"/>
          <p:nvPr/>
        </p:nvSpPr>
        <p:spPr>
          <a:xfrm>
            <a:off x="2502708" y="4829385"/>
            <a:ext cx="718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이건 뭔가</a:t>
            </a:r>
            <a:r>
              <a:rPr lang="en-US" altLang="ko-KR" dirty="0"/>
              <a:t>.. </a:t>
            </a:r>
            <a:r>
              <a:rPr lang="ko-KR" altLang="en-US" dirty="0"/>
              <a:t>이러한 게임이고 시장소비는 </a:t>
            </a:r>
            <a:r>
              <a:rPr lang="ko-KR" altLang="en-US" dirty="0" err="1"/>
              <a:t>어떻게될</a:t>
            </a:r>
            <a:r>
              <a:rPr lang="ko-KR" altLang="en-US" dirty="0"/>
              <a:t> 전망이다 같은 느낌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92417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|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3|1.1|1.8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7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992</Words>
  <Application>Microsoft Office PowerPoint</Application>
  <PresentationFormat>Widescreen</PresentationFormat>
  <Paragraphs>184</Paragraphs>
  <Slides>31</Slides>
  <Notes>20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맑은 고딕</vt:lpstr>
      <vt:lpstr>나눔고딕 ExtraBold</vt:lpstr>
      <vt:lpstr>Arial</vt:lpstr>
      <vt:lpstr>나눔고딕 Light</vt:lpstr>
      <vt:lpstr>나눔바른고딕 Light</vt:lpstr>
      <vt:lpstr>나눔스퀘어 Light</vt:lpstr>
      <vt:lpstr>나눔스퀘어 Bold</vt:lpstr>
      <vt:lpstr>나눔손글씨 붓</vt:lpstr>
      <vt:lpstr>나눔고딕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sungjun jo</cp:lastModifiedBy>
  <cp:revision>80</cp:revision>
  <dcterms:created xsi:type="dcterms:W3CDTF">2018-06-19T14:23:03Z</dcterms:created>
  <dcterms:modified xsi:type="dcterms:W3CDTF">2018-06-22T16:46:51Z</dcterms:modified>
</cp:coreProperties>
</file>